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6" r:id="rId7"/>
    <p:sldId id="267" r:id="rId8"/>
    <p:sldId id="265" r:id="rId9"/>
    <p:sldId id="264" r:id="rId10"/>
    <p:sldId id="263" r:id="rId11"/>
    <p:sldId id="262" r:id="rId12"/>
    <p:sldId id="275" r:id="rId13"/>
    <p:sldId id="286" r:id="rId14"/>
    <p:sldId id="276" r:id="rId15"/>
    <p:sldId id="287" r:id="rId16"/>
    <p:sldId id="280" r:id="rId17"/>
    <p:sldId id="279" r:id="rId18"/>
    <p:sldId id="282" r:id="rId19"/>
    <p:sldId id="281" r:id="rId20"/>
    <p:sldId id="283" r:id="rId21"/>
    <p:sldId id="284"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42" d="100"/>
          <a:sy n="42" d="100"/>
        </p:scale>
        <p:origin x="60"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7" name="Date Placeholder 6"/>
          <p:cNvSpPr>
            <a:spLocks noGrp="1"/>
          </p:cNvSpPr>
          <p:nvPr>
            <p:ph type="dt" sz="half" idx="10"/>
          </p:nvPr>
        </p:nvSpPr>
        <p:spPr/>
        <p:txBody>
          <a:bodyPr/>
          <a:lstStyle/>
          <a:p>
            <a:fld id="{6197C294-65B6-4B99-9295-76A778E04839}"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127625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49191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70454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9569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184245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a:t>انقر لتحرير أنماط نص الشكل الرئيسي</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a:t>انقر لتحرير أنماط نص الشكل الرئيسي</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6197C294-65B6-4B99-9295-76A778E04839}"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124725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6197C294-65B6-4B99-9295-76A778E04839}"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9812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97C294-65B6-4B99-9295-76A778E048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89479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97C294-65B6-4B99-9295-76A778E048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170124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197C294-65B6-4B99-9295-76A778E048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03446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ar-SA"/>
              <a:t>انقر لتحرير نمط عنوان الشكل الرئيسي</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6197C294-65B6-4B99-9295-76A778E048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22012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223930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20000" y="2505075"/>
            <a:ext cx="5025216"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ar-SA"/>
              <a:t>انقر لتحرير أنماط نص الشكل الرئيسي</a:t>
            </a:r>
          </a:p>
        </p:txBody>
      </p:sp>
      <p:sp>
        <p:nvSpPr>
          <p:cNvPr id="6" name="Content Placeholder 5"/>
          <p:cNvSpPr>
            <a:spLocks noGrp="1"/>
          </p:cNvSpPr>
          <p:nvPr>
            <p:ph sz="quarter" idx="4"/>
          </p:nvPr>
        </p:nvSpPr>
        <p:spPr>
          <a:xfrm>
            <a:off x="6319840" y="2505075"/>
            <a:ext cx="503554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197C294-65B6-4B99-9295-76A778E04839}"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2145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197C294-65B6-4B99-9295-76A778E04839}"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2174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7C294-65B6-4B99-9295-76A778E04839}"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636792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248578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6197C294-65B6-4B99-9295-76A778E048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517630-2E95-4166-813A-992C795755F5}" type="slidenum">
              <a:rPr lang="en-US" smtClean="0"/>
              <a:t>‹#›</a:t>
            </a:fld>
            <a:endParaRPr lang="en-US"/>
          </a:p>
        </p:txBody>
      </p:sp>
    </p:spTree>
    <p:extLst>
      <p:ext uri="{BB962C8B-B14F-4D97-AF65-F5344CB8AC3E}">
        <p14:creationId xmlns:p14="http://schemas.microsoft.com/office/powerpoint/2010/main" val="387559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197C294-65B6-4B99-9295-76A778E04839}"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C517630-2E95-4166-813A-992C795755F5}" type="slidenum">
              <a:rPr lang="en-US" smtClean="0"/>
              <a:t>‹#›</a:t>
            </a:fld>
            <a:endParaRPr lang="en-US"/>
          </a:p>
        </p:txBody>
      </p:sp>
    </p:spTree>
    <p:extLst>
      <p:ext uri="{BB962C8B-B14F-4D97-AF65-F5344CB8AC3E}">
        <p14:creationId xmlns:p14="http://schemas.microsoft.com/office/powerpoint/2010/main" val="3409794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838200" y="2039178"/>
            <a:ext cx="10515600" cy="1325563"/>
          </a:xfrm>
        </p:spPr>
        <p:txBody>
          <a:bodyPr/>
          <a:lstStyle/>
          <a:p>
            <a:pPr algn="ctr"/>
            <a:r>
              <a:rPr lang="ar-SA" b="1" dirty="0">
                <a:solidFill>
                  <a:schemeClr val="bg1"/>
                </a:solidFill>
              </a:rPr>
              <a:t>التحكــــــم البيئــــــــي</a:t>
            </a:r>
            <a:endParaRPr lang="en-US"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838200" y="47059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ar-SA" sz="2400" dirty="0">
                <a:solidFill>
                  <a:schemeClr val="bg1"/>
                </a:solidFill>
              </a:rPr>
              <a:t>دكتور : أحمد السعدني</a:t>
            </a:r>
            <a:endParaRPr lang="en-US" sz="2400" dirty="0">
              <a:solidFill>
                <a:schemeClr val="bg1"/>
              </a:solidFill>
            </a:endParaRPr>
          </a:p>
        </p:txBody>
      </p:sp>
    </p:spTree>
    <p:extLst>
      <p:ext uri="{BB962C8B-B14F-4D97-AF65-F5344CB8AC3E}">
        <p14:creationId xmlns:p14="http://schemas.microsoft.com/office/powerpoint/2010/main" val="43934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ctr"/>
            <a:r>
              <a:rPr lang="ar-SA" sz="3200" b="1" dirty="0">
                <a:solidFill>
                  <a:schemeClr val="bg1"/>
                </a:solidFill>
              </a:rPr>
              <a:t>الفرق بين المناخ والطقس</a:t>
            </a:r>
            <a:endParaRPr lang="en-US" sz="3200" b="1" dirty="0">
              <a:solidFill>
                <a:schemeClr val="bg1"/>
              </a:solidFill>
            </a:endParaRPr>
          </a:p>
        </p:txBody>
      </p:sp>
      <p:pic>
        <p:nvPicPr>
          <p:cNvPr id="5" name="صورة 4">
            <a:extLst>
              <a:ext uri="{FF2B5EF4-FFF2-40B4-BE49-F238E27FC236}">
                <a16:creationId xmlns:a16="http://schemas.microsoft.com/office/drawing/2014/main" id="{07951EBA-EBAE-4CC3-F446-EDA1BC86F5C6}"/>
              </a:ext>
            </a:extLst>
          </p:cNvPr>
          <p:cNvPicPr>
            <a:picLocks noChangeAspect="1"/>
          </p:cNvPicPr>
          <p:nvPr/>
        </p:nvPicPr>
        <p:blipFill>
          <a:blip r:embed="rId2"/>
          <a:stretch>
            <a:fillRect/>
          </a:stretch>
        </p:blipFill>
        <p:spPr>
          <a:xfrm>
            <a:off x="745588" y="1702192"/>
            <a:ext cx="10829569" cy="3413042"/>
          </a:xfrm>
          <a:prstGeom prst="rect">
            <a:avLst/>
          </a:prstGeom>
        </p:spPr>
      </p:pic>
    </p:spTree>
    <p:extLst>
      <p:ext uri="{BB962C8B-B14F-4D97-AF65-F5344CB8AC3E}">
        <p14:creationId xmlns:p14="http://schemas.microsoft.com/office/powerpoint/2010/main" val="2991396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a:solidFill>
                  <a:schemeClr val="bg1"/>
                </a:solidFill>
              </a:rPr>
              <a:t>العناصر المناخية:</a:t>
            </a:r>
            <a:endParaRPr lang="ar-SA"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19296" y="1244183"/>
            <a:ext cx="11953407" cy="4796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lnSpc>
                <a:spcPct val="150000"/>
              </a:lnSpc>
            </a:pPr>
            <a:r>
              <a:rPr lang="ar-SA" sz="2000">
                <a:solidFill>
                  <a:schemeClr val="bg1"/>
                </a:solidFill>
              </a:rPr>
              <a:t>عند دراسة أي مشروع معماري أو عمراني، يجب ان نقوم بعملية تجميع المعلومات اللازمة عن البيئة المحيطة بموقع المشروع، حيث أن دراسة التضاريس والجيولوجيا والتربة والمياه الجوفية، والنباتات والمخاطر الطبيعية من سيول، وفيضانات وزلازل، وعناصر المناخ المحلية، ودراسة اتجاهات الرؤية والمناظر الطبيعية.</a:t>
            </a:r>
          </a:p>
          <a:p>
            <a:pPr algn="justLow" rtl="1">
              <a:lnSpc>
                <a:spcPct val="150000"/>
              </a:lnSpc>
            </a:pPr>
            <a:endParaRPr lang="ar-SA" sz="2000">
              <a:solidFill>
                <a:schemeClr val="bg1"/>
              </a:solidFill>
            </a:endParaRPr>
          </a:p>
          <a:p>
            <a:pPr algn="justLow" rtl="1"/>
            <a:r>
              <a:rPr lang="ar-SA" sz="2000" b="1">
                <a:solidFill>
                  <a:schemeClr val="bg1"/>
                </a:solidFill>
              </a:rPr>
              <a:t> </a:t>
            </a:r>
          </a:p>
          <a:p>
            <a:pPr algn="justLow" rtl="1"/>
            <a:r>
              <a:rPr lang="ar-SA" sz="2000" b="1">
                <a:solidFill>
                  <a:schemeClr val="bg1"/>
                </a:solidFill>
                <a:highlight>
                  <a:srgbClr val="C0C0C0"/>
                </a:highlight>
              </a:rPr>
              <a:t> أهم عناصر المناخ التي يحتاج المعماري والعمراني لدراستها:</a:t>
            </a:r>
          </a:p>
          <a:p>
            <a:pPr algn="justLow" rtl="1"/>
            <a:endParaRPr lang="ar-SA" sz="2000" b="1">
              <a:solidFill>
                <a:schemeClr val="bg1"/>
              </a:solidFill>
              <a:highlight>
                <a:srgbClr val="C0C0C0"/>
              </a:highlight>
            </a:endParaRPr>
          </a:p>
          <a:p>
            <a:pPr algn="justLow" rtl="1">
              <a:lnSpc>
                <a:spcPct val="150000"/>
              </a:lnSpc>
            </a:pPr>
            <a:r>
              <a:rPr lang="ar-SA" sz="2000">
                <a:solidFill>
                  <a:schemeClr val="bg1"/>
                </a:solidFill>
              </a:rPr>
              <a:t>- الحرارة والإشعاع الشمسي</a:t>
            </a:r>
          </a:p>
          <a:p>
            <a:pPr algn="justLow" rtl="1">
              <a:lnSpc>
                <a:spcPct val="150000"/>
              </a:lnSpc>
            </a:pPr>
            <a:r>
              <a:rPr lang="ar-SA" sz="2000">
                <a:solidFill>
                  <a:schemeClr val="bg1"/>
                </a:solidFill>
              </a:rPr>
              <a:t>- الضغط الجوي والرياح</a:t>
            </a:r>
          </a:p>
          <a:p>
            <a:pPr algn="justLow" rtl="1">
              <a:lnSpc>
                <a:spcPct val="150000"/>
              </a:lnSpc>
            </a:pPr>
            <a:r>
              <a:rPr lang="ar-SA" sz="2000">
                <a:solidFill>
                  <a:schemeClr val="bg1"/>
                </a:solidFill>
              </a:rPr>
              <a:t>- الرطوبة</a:t>
            </a:r>
          </a:p>
          <a:p>
            <a:pPr algn="justLow" rtl="1">
              <a:lnSpc>
                <a:spcPct val="150000"/>
              </a:lnSpc>
            </a:pPr>
            <a:r>
              <a:rPr lang="ar-SA" sz="2000">
                <a:solidFill>
                  <a:schemeClr val="bg1"/>
                </a:solidFill>
              </a:rPr>
              <a:t>- الهطول وأنواعه.</a:t>
            </a:r>
          </a:p>
          <a:p>
            <a:pPr algn="justLow" rtl="1"/>
            <a:endParaRPr lang="ar-SA" sz="2000" b="1" dirty="0">
              <a:solidFill>
                <a:schemeClr val="bg1"/>
              </a:solidFill>
            </a:endParaRPr>
          </a:p>
        </p:txBody>
      </p:sp>
    </p:spTree>
    <p:extLst>
      <p:ext uri="{BB962C8B-B14F-4D97-AF65-F5344CB8AC3E}">
        <p14:creationId xmlns:p14="http://schemas.microsoft.com/office/powerpoint/2010/main" val="3595465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Autofit/>
          </a:bodyPr>
          <a:lstStyle/>
          <a:p>
            <a:pPr algn="justLow" rtl="1"/>
            <a:r>
              <a:rPr lang="ar-SA" sz="2800" b="1" dirty="0">
                <a:solidFill>
                  <a:srgbClr val="363B3E"/>
                </a:solidFill>
                <a:effectLst/>
                <a:latin typeface="DIN Next Regular"/>
                <a:ea typeface="Times New Roman" panose="02020603050405020304" pitchFamily="18" charset="0"/>
                <a:cs typeface="Times New Roman" panose="02020603050405020304" pitchFamily="18" charset="0"/>
              </a:rPr>
              <a:t>الح</a:t>
            </a:r>
            <a:r>
              <a:rPr lang="ar-SA" sz="2800" b="1" dirty="0">
                <a:solidFill>
                  <a:srgbClr val="363B3E"/>
                </a:solidFill>
                <a:latin typeface="DIN Next Regular"/>
                <a:ea typeface="Times New Roman" panose="02020603050405020304" pitchFamily="18" charset="0"/>
                <a:cs typeface="Times New Roman" panose="02020603050405020304" pitchFamily="18" charset="0"/>
              </a:rPr>
              <a:t>ـــــــــ</a:t>
            </a:r>
            <a:r>
              <a:rPr lang="ar-SA" sz="2800" b="1" dirty="0">
                <a:solidFill>
                  <a:srgbClr val="363B3E"/>
                </a:solidFill>
                <a:effectLst/>
                <a:latin typeface="DIN Next Regular"/>
                <a:ea typeface="Times New Roman" panose="02020603050405020304" pitchFamily="18" charset="0"/>
                <a:cs typeface="Times New Roman" panose="02020603050405020304" pitchFamily="18" charset="0"/>
              </a:rPr>
              <a:t>رارة</a:t>
            </a:r>
            <a:endParaRPr lang="ar-SA" sz="28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19296" y="1244183"/>
            <a:ext cx="11953407" cy="17961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العامل الرئيس الذي يؤثر في التوزيعات الحرارية هو خط العرض</a:t>
            </a:r>
            <a:r>
              <a:rPr lang="en-US" sz="2000" dirty="0">
                <a:solidFill>
                  <a:schemeClr val="bg1"/>
                </a:solidFill>
              </a:rPr>
              <a:t>&gt;</a:t>
            </a:r>
          </a:p>
          <a:p>
            <a:pPr marL="342900" indent="-342900" algn="justLow" rtl="1">
              <a:lnSpc>
                <a:spcPct val="150000"/>
              </a:lnSpc>
              <a:buFontTx/>
              <a:buChar char="-"/>
            </a:pPr>
            <a:r>
              <a:rPr lang="ar-SA" sz="2000" dirty="0">
                <a:solidFill>
                  <a:schemeClr val="bg1"/>
                </a:solidFill>
              </a:rPr>
              <a:t>في نطاق يمتد بين خط الاستواء وخط عرض 20° أو 25° شمالا وجنوبا متجهين نحو القطبين تبدأ درجات الحرارة في الانخفاض السريع</a:t>
            </a:r>
          </a:p>
          <a:p>
            <a:pPr algn="justLow" rtl="1"/>
            <a:r>
              <a:rPr lang="ar-SA" sz="2000" b="1" dirty="0">
                <a:solidFill>
                  <a:schemeClr val="bg1"/>
                </a:solidFill>
              </a:rPr>
              <a:t> </a:t>
            </a:r>
          </a:p>
          <a:p>
            <a:pPr algn="justLow" rtl="1"/>
            <a:endParaRPr lang="ar-SA" sz="2000" b="1" dirty="0">
              <a:solidFill>
                <a:schemeClr val="bg1"/>
              </a:solidFill>
            </a:endParaRPr>
          </a:p>
        </p:txBody>
      </p:sp>
      <p:pic>
        <p:nvPicPr>
          <p:cNvPr id="4" name="صورة 3">
            <a:extLst>
              <a:ext uri="{FF2B5EF4-FFF2-40B4-BE49-F238E27FC236}">
                <a16:creationId xmlns:a16="http://schemas.microsoft.com/office/drawing/2014/main" id="{47593FFD-48B4-E5A3-EE9A-B07414DAC28B}"/>
              </a:ext>
            </a:extLst>
          </p:cNvPr>
          <p:cNvPicPr>
            <a:picLocks noChangeAspect="1"/>
          </p:cNvPicPr>
          <p:nvPr/>
        </p:nvPicPr>
        <p:blipFill>
          <a:blip r:embed="rId2"/>
          <a:stretch>
            <a:fillRect/>
          </a:stretch>
        </p:blipFill>
        <p:spPr>
          <a:xfrm>
            <a:off x="1123146" y="2875324"/>
            <a:ext cx="9945707" cy="3804192"/>
          </a:xfrm>
          <a:prstGeom prst="rect">
            <a:avLst/>
          </a:prstGeom>
        </p:spPr>
      </p:pic>
    </p:spTree>
    <p:extLst>
      <p:ext uri="{BB962C8B-B14F-4D97-AF65-F5344CB8AC3E}">
        <p14:creationId xmlns:p14="http://schemas.microsoft.com/office/powerpoint/2010/main" val="282577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Autofit/>
          </a:bodyPr>
          <a:lstStyle/>
          <a:p>
            <a:pPr algn="justLow" rtl="1"/>
            <a:r>
              <a:rPr lang="ar-SA" sz="2800" b="1" dirty="0">
                <a:solidFill>
                  <a:srgbClr val="363B3E"/>
                </a:solidFill>
                <a:effectLst/>
                <a:latin typeface="DIN Next Regular"/>
                <a:ea typeface="Times New Roman" panose="02020603050405020304" pitchFamily="18" charset="0"/>
                <a:cs typeface="Times New Roman" panose="02020603050405020304" pitchFamily="18" charset="0"/>
              </a:rPr>
              <a:t>الح</a:t>
            </a:r>
            <a:r>
              <a:rPr lang="ar-SA" sz="2800" b="1" dirty="0">
                <a:solidFill>
                  <a:srgbClr val="363B3E"/>
                </a:solidFill>
                <a:latin typeface="DIN Next Regular"/>
                <a:ea typeface="Times New Roman" panose="02020603050405020304" pitchFamily="18" charset="0"/>
                <a:cs typeface="Times New Roman" panose="02020603050405020304" pitchFamily="18" charset="0"/>
              </a:rPr>
              <a:t>ـــــــــ</a:t>
            </a:r>
            <a:r>
              <a:rPr lang="ar-SA" sz="2800" b="1" dirty="0">
                <a:solidFill>
                  <a:srgbClr val="363B3E"/>
                </a:solidFill>
                <a:effectLst/>
                <a:latin typeface="DIN Next Regular"/>
                <a:ea typeface="Times New Roman" panose="02020603050405020304" pitchFamily="18" charset="0"/>
                <a:cs typeface="Times New Roman" panose="02020603050405020304" pitchFamily="18" charset="0"/>
              </a:rPr>
              <a:t>رارة</a:t>
            </a:r>
            <a:endParaRPr lang="ar-SA" sz="28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7589520" y="1244183"/>
            <a:ext cx="4483183" cy="5613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endParaRPr lang="ar-SA" sz="2000" b="1" dirty="0">
              <a:solidFill>
                <a:schemeClr val="bg1"/>
              </a:solidFill>
            </a:endParaRPr>
          </a:p>
          <a:p>
            <a:pPr algn="justLow" rtl="1"/>
            <a:r>
              <a:rPr lang="ar-SA" sz="2000" b="1" dirty="0">
                <a:solidFill>
                  <a:schemeClr val="bg1"/>
                </a:solidFill>
                <a:highlight>
                  <a:srgbClr val="C0C0C0"/>
                </a:highlight>
              </a:rPr>
              <a:t> معمارياً: </a:t>
            </a:r>
          </a:p>
          <a:p>
            <a:pPr algn="justLow" rtl="1"/>
            <a:endParaRPr lang="ar-SA" sz="2000" b="1" dirty="0">
              <a:solidFill>
                <a:schemeClr val="bg1"/>
              </a:solidFill>
              <a:highlight>
                <a:srgbClr val="C0C0C0"/>
              </a:highlight>
            </a:endParaRPr>
          </a:p>
          <a:p>
            <a:pPr marL="342900" indent="-342900" algn="justLow" rtl="1">
              <a:lnSpc>
                <a:spcPct val="150000"/>
              </a:lnSpc>
              <a:buFontTx/>
              <a:buChar char="-"/>
            </a:pPr>
            <a:r>
              <a:rPr lang="ar-SA" sz="2000" dirty="0">
                <a:solidFill>
                  <a:schemeClr val="bg1"/>
                </a:solidFill>
              </a:rPr>
              <a:t>توثر درجات الحرارة بصورة مباشرة على انواع العزل.</a:t>
            </a:r>
          </a:p>
          <a:p>
            <a:pPr marL="342900" indent="-342900" algn="justLow" rtl="1">
              <a:lnSpc>
                <a:spcPct val="150000"/>
              </a:lnSpc>
              <a:buFontTx/>
              <a:buChar char="-"/>
            </a:pPr>
            <a:r>
              <a:rPr lang="ar-SA" sz="2000" dirty="0">
                <a:solidFill>
                  <a:schemeClr val="bg1"/>
                </a:solidFill>
              </a:rPr>
              <a:t>المواد للواجهات الخارجية والمواد الداخلية المستخدمة والالوان ودرجاتها ودرجة امتصاصها للحرارة.</a:t>
            </a:r>
          </a:p>
          <a:p>
            <a:pPr marL="342900" indent="-342900" algn="justLow" rtl="1">
              <a:lnSpc>
                <a:spcPct val="150000"/>
              </a:lnSpc>
              <a:buFontTx/>
              <a:buChar char="-"/>
            </a:pPr>
            <a:r>
              <a:rPr lang="ar-SA" sz="2000" dirty="0">
                <a:solidFill>
                  <a:schemeClr val="bg1"/>
                </a:solidFill>
              </a:rPr>
              <a:t>تصميم الحدائق او ما يعرف ب </a:t>
            </a:r>
            <a:r>
              <a:rPr lang="en-US" sz="2000" dirty="0">
                <a:solidFill>
                  <a:schemeClr val="bg1"/>
                </a:solidFill>
              </a:rPr>
              <a:t>LANDSCAPE </a:t>
            </a:r>
            <a:r>
              <a:rPr lang="ar-SA" sz="2000" dirty="0">
                <a:solidFill>
                  <a:schemeClr val="bg1"/>
                </a:solidFill>
              </a:rPr>
              <a:t>.</a:t>
            </a:r>
          </a:p>
          <a:p>
            <a:pPr marL="342900" indent="-342900" algn="justLow" rtl="1">
              <a:lnSpc>
                <a:spcPct val="150000"/>
              </a:lnSpc>
              <a:buFontTx/>
              <a:buChar char="-"/>
            </a:pPr>
            <a:r>
              <a:rPr lang="ar-SA" sz="2000" dirty="0">
                <a:solidFill>
                  <a:schemeClr val="bg1"/>
                </a:solidFill>
              </a:rPr>
              <a:t>على مستوى تصميم المدن والتصميم الحضري فيجب اخذ موضوع الحرارة بعين الاعتبار خصوصا اذا كان التصميم الحضري مستندًا إلى مبدأ الاستدامة.</a:t>
            </a:r>
          </a:p>
          <a:p>
            <a:pPr algn="justLow" rtl="1"/>
            <a:endParaRPr lang="ar-SA" sz="2000" b="1" dirty="0">
              <a:solidFill>
                <a:schemeClr val="bg1"/>
              </a:solidFill>
            </a:endParaRPr>
          </a:p>
        </p:txBody>
      </p:sp>
      <p:pic>
        <p:nvPicPr>
          <p:cNvPr id="4" name="صورة 3">
            <a:extLst>
              <a:ext uri="{FF2B5EF4-FFF2-40B4-BE49-F238E27FC236}">
                <a16:creationId xmlns:a16="http://schemas.microsoft.com/office/drawing/2014/main" id="{66F5AF94-9C7C-CE63-2F5D-A70D42EFE8BC}"/>
              </a:ext>
            </a:extLst>
          </p:cNvPr>
          <p:cNvPicPr>
            <a:picLocks noChangeAspect="1"/>
          </p:cNvPicPr>
          <p:nvPr/>
        </p:nvPicPr>
        <p:blipFill rotWithShape="1">
          <a:blip r:embed="rId2"/>
          <a:srcRect l="4829" t="3988" r="3672"/>
          <a:stretch/>
        </p:blipFill>
        <p:spPr>
          <a:xfrm>
            <a:off x="119297" y="954570"/>
            <a:ext cx="7195903" cy="5776723"/>
          </a:xfrm>
          <a:prstGeom prst="rect">
            <a:avLst/>
          </a:prstGeom>
        </p:spPr>
      </p:pic>
    </p:spTree>
    <p:extLst>
      <p:ext uri="{BB962C8B-B14F-4D97-AF65-F5344CB8AC3E}">
        <p14:creationId xmlns:p14="http://schemas.microsoft.com/office/powerpoint/2010/main" val="2001374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5DE1D1CA-D5DB-C9B0-9D0C-5915571E74AA}"/>
              </a:ext>
            </a:extLst>
          </p:cNvPr>
          <p:cNvSpPr txBox="1">
            <a:spLocks/>
          </p:cNvSpPr>
          <p:nvPr/>
        </p:nvSpPr>
        <p:spPr>
          <a:xfrm>
            <a:off x="0" y="839824"/>
            <a:ext cx="12072703" cy="2086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تكون أشعة الشمس عمودية على خط الاستواء أثناء </a:t>
            </a:r>
            <a:r>
              <a:rPr lang="ar-SA" sz="2000" dirty="0" err="1">
                <a:solidFill>
                  <a:schemeClr val="bg1"/>
                </a:solidFill>
              </a:rPr>
              <a:t>الإعتدالين</a:t>
            </a:r>
            <a:r>
              <a:rPr lang="ar-SA" sz="2000" dirty="0">
                <a:solidFill>
                  <a:schemeClr val="bg1"/>
                </a:solidFill>
              </a:rPr>
              <a:t> وهما الربيعي والخريفي</a:t>
            </a:r>
          </a:p>
          <a:p>
            <a:pPr marL="342900" indent="-342900" algn="justLow" rtl="1">
              <a:lnSpc>
                <a:spcPct val="150000"/>
              </a:lnSpc>
              <a:buFontTx/>
              <a:buChar char="-"/>
            </a:pPr>
            <a:r>
              <a:rPr lang="ar-SA" sz="2000" dirty="0">
                <a:solidFill>
                  <a:schemeClr val="bg1"/>
                </a:solidFill>
              </a:rPr>
              <a:t>يتوقف تأثير الهواء على أشعة الشمس على عدة عوامل، منها: كمية السحب وكمية الغبار الموجودة في الهواء والأشعة المخترقة للهواء.</a:t>
            </a:r>
          </a:p>
        </p:txBody>
      </p:sp>
      <p:sp>
        <p:nvSpPr>
          <p:cNvPr id="9" name="عنوان 1">
            <a:extLst>
              <a:ext uri="{FF2B5EF4-FFF2-40B4-BE49-F238E27FC236}">
                <a16:creationId xmlns:a16="http://schemas.microsoft.com/office/drawing/2014/main" id="{2CC11C7D-C6AE-7DDB-8982-84C45AC33DF9}"/>
              </a:ext>
            </a:extLst>
          </p:cNvPr>
          <p:cNvSpPr>
            <a:spLocks noGrp="1"/>
          </p:cNvSpPr>
          <p:nvPr>
            <p:ph type="title"/>
          </p:nvPr>
        </p:nvSpPr>
        <p:spPr>
          <a:xfrm>
            <a:off x="5576341" y="475664"/>
            <a:ext cx="6377065" cy="449189"/>
          </a:xfrm>
          <a:solidFill>
            <a:srgbClr val="92D050"/>
          </a:solidFill>
        </p:spPr>
        <p:txBody>
          <a:bodyPr>
            <a:noAutofit/>
          </a:bodyPr>
          <a:lstStyle/>
          <a:p>
            <a:pPr algn="justLow" rtl="1"/>
            <a:r>
              <a:rPr lang="ar-SA" sz="2800" b="1" dirty="0">
                <a:solidFill>
                  <a:srgbClr val="363B3E"/>
                </a:solidFill>
                <a:effectLst/>
                <a:latin typeface="DIN Next Regular"/>
                <a:ea typeface="Times New Roman" panose="02020603050405020304" pitchFamily="18" charset="0"/>
                <a:cs typeface="Times New Roman" panose="02020603050405020304" pitchFamily="18" charset="0"/>
              </a:rPr>
              <a:t>أشعة الشمس</a:t>
            </a:r>
            <a:endParaRPr lang="ar-SA" sz="2800" b="1" dirty="0">
              <a:solidFill>
                <a:schemeClr val="bg1"/>
              </a:solidFill>
            </a:endParaRPr>
          </a:p>
        </p:txBody>
      </p:sp>
      <p:pic>
        <p:nvPicPr>
          <p:cNvPr id="1026" name="Picture 2">
            <a:extLst>
              <a:ext uri="{FF2B5EF4-FFF2-40B4-BE49-F238E27FC236}">
                <a16:creationId xmlns:a16="http://schemas.microsoft.com/office/drawing/2014/main" id="{D80B1D6A-ECEE-1758-02D3-678655056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48" y="2773289"/>
            <a:ext cx="11391104" cy="376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5DE1D1CA-D5DB-C9B0-9D0C-5915571E74AA}"/>
              </a:ext>
            </a:extLst>
          </p:cNvPr>
          <p:cNvSpPr txBox="1">
            <a:spLocks/>
          </p:cNvSpPr>
          <p:nvPr/>
        </p:nvSpPr>
        <p:spPr>
          <a:xfrm>
            <a:off x="7749540" y="-5996"/>
            <a:ext cx="4323163" cy="68639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r>
              <a:rPr lang="ar-SA" sz="2000" b="1" dirty="0">
                <a:solidFill>
                  <a:schemeClr val="bg1"/>
                </a:solidFill>
                <a:highlight>
                  <a:srgbClr val="C0C0C0"/>
                </a:highlight>
              </a:rPr>
              <a:t>معماريا</a:t>
            </a:r>
          </a:p>
          <a:p>
            <a:pPr marL="342900" indent="-342900" algn="justLow" rtl="1">
              <a:lnSpc>
                <a:spcPct val="150000"/>
              </a:lnSpc>
              <a:buFontTx/>
              <a:buChar char="-"/>
            </a:pPr>
            <a:r>
              <a:rPr lang="ar-SA" sz="2000" dirty="0">
                <a:solidFill>
                  <a:schemeClr val="bg1"/>
                </a:solidFill>
              </a:rPr>
              <a:t>تؤثر الشمس على نوعية المواد المستخدمة في التصميم للمباني وقياس درجة انعكاس هذه المواد.</a:t>
            </a:r>
          </a:p>
          <a:p>
            <a:pPr marL="342900" indent="-342900" algn="justLow" rtl="1">
              <a:lnSpc>
                <a:spcPct val="150000"/>
              </a:lnSpc>
              <a:buFontTx/>
              <a:buChar char="-"/>
            </a:pPr>
            <a:r>
              <a:rPr lang="ar-SA" sz="2000" dirty="0">
                <a:solidFill>
                  <a:schemeClr val="bg1"/>
                </a:solidFill>
              </a:rPr>
              <a:t>تؤثر على توجيه المبنى الى مناطق الاشعاع الشمسي لاكتساب المزيد من الانارة الطبيعية، أو تؤثر على حجم ومساحة الفتحات في المباني خصوصاً في مناطقنا اذا كانت الواجهات الرئيسية موجهة الى الشمال، حيث انه تتطلب التصميمات توسيع الفتحات في الاتجاه الشمالي نظراً لعدم تعرضها </a:t>
            </a:r>
            <a:r>
              <a:rPr lang="ar-SA" sz="2000" dirty="0" err="1">
                <a:solidFill>
                  <a:schemeClr val="bg1"/>
                </a:solidFill>
              </a:rPr>
              <a:t>لاشعة</a:t>
            </a:r>
            <a:r>
              <a:rPr lang="ar-SA" sz="2000" dirty="0">
                <a:solidFill>
                  <a:schemeClr val="bg1"/>
                </a:solidFill>
              </a:rPr>
              <a:t> الشمس المباشرة لاكتساب المزيد من الانارة الطبيعية.</a:t>
            </a:r>
            <a:endParaRPr lang="en-US" sz="2000" dirty="0">
              <a:solidFill>
                <a:schemeClr val="bg1"/>
              </a:solidFill>
            </a:endParaRPr>
          </a:p>
        </p:txBody>
      </p:sp>
      <p:pic>
        <p:nvPicPr>
          <p:cNvPr id="8" name="صورة 7">
            <a:extLst>
              <a:ext uri="{FF2B5EF4-FFF2-40B4-BE49-F238E27FC236}">
                <a16:creationId xmlns:a16="http://schemas.microsoft.com/office/drawing/2014/main" id="{0BFFB1D1-144B-49FB-9D4B-F468C7A18BA5}"/>
              </a:ext>
            </a:extLst>
          </p:cNvPr>
          <p:cNvPicPr>
            <a:picLocks noChangeAspect="1"/>
          </p:cNvPicPr>
          <p:nvPr/>
        </p:nvPicPr>
        <p:blipFill rotWithShape="1">
          <a:blip r:embed="rId2"/>
          <a:srcRect l="8267" t="7380" r="6534"/>
          <a:stretch/>
        </p:blipFill>
        <p:spPr>
          <a:xfrm>
            <a:off x="117123" y="467404"/>
            <a:ext cx="7358097" cy="6390596"/>
          </a:xfrm>
          <a:prstGeom prst="rect">
            <a:avLst/>
          </a:prstGeom>
        </p:spPr>
      </p:pic>
    </p:spTree>
    <p:extLst>
      <p:ext uri="{BB962C8B-B14F-4D97-AF65-F5344CB8AC3E}">
        <p14:creationId xmlns:p14="http://schemas.microsoft.com/office/powerpoint/2010/main" val="341217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a:extLst>
              <a:ext uri="{FF2B5EF4-FFF2-40B4-BE49-F238E27FC236}">
                <a16:creationId xmlns:a16="http://schemas.microsoft.com/office/drawing/2014/main" id="{5DE1D1CA-D5DB-C9B0-9D0C-5915571E74AA}"/>
              </a:ext>
            </a:extLst>
          </p:cNvPr>
          <p:cNvSpPr txBox="1">
            <a:spLocks/>
          </p:cNvSpPr>
          <p:nvPr/>
        </p:nvSpPr>
        <p:spPr>
          <a:xfrm>
            <a:off x="0" y="45720"/>
            <a:ext cx="12072703" cy="3223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وعلى مستوى تصميم الحدائق </a:t>
            </a:r>
            <a:r>
              <a:rPr lang="en-US" sz="2000" dirty="0">
                <a:solidFill>
                  <a:schemeClr val="bg1"/>
                </a:solidFill>
              </a:rPr>
              <a:t>LANDSCAPE</a:t>
            </a:r>
            <a:r>
              <a:rPr lang="ar-SA" sz="2000" dirty="0">
                <a:solidFill>
                  <a:schemeClr val="bg1"/>
                </a:solidFill>
              </a:rPr>
              <a:t> فإنه يتم اختيار بعض أنواع النباتات بدقة اعتمادا على مقدار الاشعاع الشمسي في المناطق الواقع فيها التصميم.</a:t>
            </a:r>
          </a:p>
          <a:p>
            <a:pPr marL="342900" indent="-342900" algn="justLow" rtl="1">
              <a:lnSpc>
                <a:spcPct val="150000"/>
              </a:lnSpc>
              <a:buFontTx/>
              <a:buChar char="-"/>
            </a:pPr>
            <a:r>
              <a:rPr lang="ar-SA" sz="2000" dirty="0">
                <a:solidFill>
                  <a:schemeClr val="bg1"/>
                </a:solidFill>
              </a:rPr>
              <a:t>اما على مستوى التصميم الحضري فان اشعة الشمس تتحكم بتوجيه المدن بشكل كامل في بعض الحالات لاكتساب الانارة الطبيعية وتوجيه المباني </a:t>
            </a:r>
            <a:r>
              <a:rPr lang="ar-SA" sz="2000" dirty="0" err="1">
                <a:solidFill>
                  <a:schemeClr val="bg1"/>
                </a:solidFill>
              </a:rPr>
              <a:t>لافضل</a:t>
            </a:r>
            <a:r>
              <a:rPr lang="ar-SA" sz="2000" dirty="0">
                <a:solidFill>
                  <a:schemeClr val="bg1"/>
                </a:solidFill>
              </a:rPr>
              <a:t> زاوية للاستفادة القصوى من أشعة الشمس، بالإضافة الى اختيار المواقع التي يكون فيها خلايا الطاقة الشمسية.</a:t>
            </a:r>
          </a:p>
          <a:p>
            <a:pPr algn="justLow" rtl="1"/>
            <a:endParaRPr lang="ar-SA" sz="2000" b="1" dirty="0">
              <a:solidFill>
                <a:schemeClr val="bg1"/>
              </a:solidFill>
            </a:endParaRPr>
          </a:p>
        </p:txBody>
      </p:sp>
      <p:pic>
        <p:nvPicPr>
          <p:cNvPr id="2" name="صورة 1">
            <a:extLst>
              <a:ext uri="{FF2B5EF4-FFF2-40B4-BE49-F238E27FC236}">
                <a16:creationId xmlns:a16="http://schemas.microsoft.com/office/drawing/2014/main" id="{4FFDFA47-AA55-07E0-B44A-55607252ED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1719497" y="2885440"/>
            <a:ext cx="7623810" cy="4429760"/>
          </a:xfrm>
          <a:prstGeom prst="rect">
            <a:avLst/>
          </a:prstGeom>
          <a:noFill/>
          <a:ln>
            <a:noFill/>
          </a:ln>
        </p:spPr>
      </p:pic>
    </p:spTree>
    <p:extLst>
      <p:ext uri="{BB962C8B-B14F-4D97-AF65-F5344CB8AC3E}">
        <p14:creationId xmlns:p14="http://schemas.microsoft.com/office/powerpoint/2010/main" val="903255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dirty="0">
                <a:solidFill>
                  <a:schemeClr val="bg1"/>
                </a:solidFill>
              </a:rPr>
              <a:t> سرعة الرياح:</a:t>
            </a: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19296" y="1244183"/>
            <a:ext cx="11953407" cy="47968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lnSpc>
                <a:spcPct val="150000"/>
              </a:lnSpc>
            </a:pPr>
            <a:r>
              <a:rPr lang="ar-SA" sz="2000" dirty="0">
                <a:solidFill>
                  <a:schemeClr val="bg1"/>
                </a:solidFill>
              </a:rPr>
              <a:t>يتغير شكل سرعة الرياح بالنسبة للارتفاع على سطح الأرض يتغير طبيعة الموقع، ففي المواقع المفتوحة أو فوق المسطحات المائية تصل سرعة الرياح إلى أقصى مداها عند ارتفاع 274، بينما تزيد هذه المسافة إلى 366م فوق سطح الأرض للمواقع ذات الأشجار الكثيفة والمباني المنخفضة والارتفاع ويتغير شكل سرعة الهواء ويمتد إلى أعلى حيث تصل أقصى سرعة للرياح عند ارتفاع 518م في مواقع المراكز الحضرية للمدن، حيث المباني المرتفعة والكثافة البنائية العالية التي تعوق حركة الرياح. وبصفة عامة توجد شكل معادلة يستخدم لحساب سرعة الهواء عند إي ارتفاع بأي من المواقع الثلاثة المختلفة سابقا</a:t>
            </a:r>
          </a:p>
          <a:p>
            <a:pPr algn="justLow" rtl="1"/>
            <a:r>
              <a:rPr lang="ar-SA" sz="2000" b="1" dirty="0">
                <a:solidFill>
                  <a:schemeClr val="bg1"/>
                </a:solidFill>
              </a:rPr>
              <a:t> </a:t>
            </a:r>
          </a:p>
          <a:p>
            <a:pPr algn="justLow" rtl="1"/>
            <a:r>
              <a:rPr lang="ar-SA" sz="2000" b="1" dirty="0">
                <a:solidFill>
                  <a:schemeClr val="bg1"/>
                </a:solidFill>
                <a:highlight>
                  <a:srgbClr val="C0C0C0"/>
                </a:highlight>
              </a:rPr>
              <a:t>معمارياً : </a:t>
            </a:r>
          </a:p>
          <a:p>
            <a:pPr marL="342900" indent="-342900" algn="justLow" rtl="1">
              <a:lnSpc>
                <a:spcPct val="150000"/>
              </a:lnSpc>
              <a:buFontTx/>
              <a:buChar char="-"/>
            </a:pPr>
            <a:r>
              <a:rPr lang="ar-SA" sz="2000" dirty="0">
                <a:solidFill>
                  <a:schemeClr val="bg1"/>
                </a:solidFill>
              </a:rPr>
              <a:t>توثر الرياح بصورة مباشرة ايضا على توجيه المباني وذلك للاستفادة القصوى من الهواء الطبيعي وايضاً لوضع حلول لسرعة الرياح الشديدة، وتوجيه الفراغات استناداً الى اتجاه الرياح.</a:t>
            </a:r>
          </a:p>
          <a:p>
            <a:pPr marL="342900" indent="-342900" algn="justLow" rtl="1">
              <a:lnSpc>
                <a:spcPct val="150000"/>
              </a:lnSpc>
              <a:buFontTx/>
              <a:buChar char="-"/>
            </a:pPr>
            <a:endParaRPr lang="ar-SA" sz="2000" dirty="0">
              <a:solidFill>
                <a:schemeClr val="bg1"/>
              </a:solidFill>
            </a:endParaRPr>
          </a:p>
          <a:p>
            <a:pPr algn="justLow" rtl="1"/>
            <a:endParaRPr lang="ar-SA" sz="2000" dirty="0">
              <a:solidFill>
                <a:schemeClr val="bg1"/>
              </a:solidFill>
            </a:endParaRPr>
          </a:p>
        </p:txBody>
      </p:sp>
    </p:spTree>
    <p:extLst>
      <p:ext uri="{BB962C8B-B14F-4D97-AF65-F5344CB8AC3E}">
        <p14:creationId xmlns:p14="http://schemas.microsoft.com/office/powerpoint/2010/main" val="2013849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a:solidFill>
                  <a:schemeClr val="bg1"/>
                </a:solidFill>
              </a:rPr>
              <a:t> سرعة الرياح:</a:t>
            </a:r>
            <a:endParaRPr lang="ar-SA"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9852660" y="1244183"/>
            <a:ext cx="2220043" cy="5613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على مستوى تصميم الحدائق </a:t>
            </a:r>
            <a:r>
              <a:rPr lang="en-US" sz="2000" dirty="0">
                <a:solidFill>
                  <a:schemeClr val="bg1"/>
                </a:solidFill>
              </a:rPr>
              <a:t>LANDSCAPE </a:t>
            </a:r>
            <a:r>
              <a:rPr lang="ar-SA" sz="2000" dirty="0">
                <a:solidFill>
                  <a:schemeClr val="bg1"/>
                </a:solidFill>
              </a:rPr>
              <a:t>فيجب دراسة الرياح وسرعتها ودرجة حرارتها واتجاهها لاختيار نباتات تقاوم الرياح الشديدة على سبيل المثال.</a:t>
            </a:r>
          </a:p>
          <a:p>
            <a:pPr algn="justLow" rtl="1"/>
            <a:endParaRPr lang="ar-SA" sz="2000" dirty="0">
              <a:solidFill>
                <a:schemeClr val="bg1"/>
              </a:solidFill>
            </a:endParaRPr>
          </a:p>
        </p:txBody>
      </p:sp>
      <p:pic>
        <p:nvPicPr>
          <p:cNvPr id="4" name="صورة 3">
            <a:extLst>
              <a:ext uri="{FF2B5EF4-FFF2-40B4-BE49-F238E27FC236}">
                <a16:creationId xmlns:a16="http://schemas.microsoft.com/office/drawing/2014/main" id="{BCBE5BE4-CF55-5A33-F6E2-F3EB211E0A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295" y="924853"/>
            <a:ext cx="9459045" cy="5933147"/>
          </a:xfrm>
          <a:prstGeom prst="rect">
            <a:avLst/>
          </a:prstGeom>
          <a:noFill/>
          <a:ln>
            <a:noFill/>
          </a:ln>
        </p:spPr>
      </p:pic>
    </p:spTree>
    <p:extLst>
      <p:ext uri="{BB962C8B-B14F-4D97-AF65-F5344CB8AC3E}">
        <p14:creationId xmlns:p14="http://schemas.microsoft.com/office/powerpoint/2010/main" val="2309318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dirty="0">
                <a:solidFill>
                  <a:schemeClr val="bg1"/>
                </a:solidFill>
              </a:rPr>
              <a:t> سرعة الرياح:</a:t>
            </a: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8458200" y="1244183"/>
            <a:ext cx="3614503" cy="5613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دراسة الرياح توفر على المصمم اختيار افضل الحلول لتقليل سرعة الرياح الشديدة باستخدام انواع من الاشجار تعمل على صد هذه الرياح اما على مستوى التصميم الحضري.</a:t>
            </a:r>
          </a:p>
          <a:p>
            <a:pPr marL="342900" indent="-342900" algn="justLow" rtl="1">
              <a:lnSpc>
                <a:spcPct val="150000"/>
              </a:lnSpc>
              <a:buFontTx/>
              <a:buChar char="-"/>
            </a:pPr>
            <a:r>
              <a:rPr lang="ar-SA" sz="2000" dirty="0">
                <a:solidFill>
                  <a:schemeClr val="bg1"/>
                </a:solidFill>
              </a:rPr>
              <a:t>المدن اثناء تصميمها على سبيل المثال يجب توجيهها الى زوايا معينة بحيث تستفيد من الهواء الطبيعي النقي وتقاوم الرياح الشديدة.</a:t>
            </a:r>
            <a:endParaRPr lang="en-US" sz="2000" dirty="0">
              <a:solidFill>
                <a:schemeClr val="bg1"/>
              </a:solidFill>
            </a:endParaRPr>
          </a:p>
          <a:p>
            <a:pPr marL="342900" indent="-342900" algn="justLow" rtl="1">
              <a:lnSpc>
                <a:spcPct val="150000"/>
              </a:lnSpc>
              <a:buFontTx/>
              <a:buChar char="-"/>
            </a:pPr>
            <a:endParaRPr lang="ar-SA" sz="2000" dirty="0">
              <a:solidFill>
                <a:schemeClr val="bg1"/>
              </a:solidFill>
            </a:endParaRPr>
          </a:p>
          <a:p>
            <a:pPr algn="justLow" rtl="1"/>
            <a:endParaRPr lang="ar-SA" sz="2000" dirty="0">
              <a:solidFill>
                <a:schemeClr val="bg1"/>
              </a:solidFill>
            </a:endParaRPr>
          </a:p>
        </p:txBody>
      </p:sp>
      <p:pic>
        <p:nvPicPr>
          <p:cNvPr id="4" name="صورة 3">
            <a:extLst>
              <a:ext uri="{FF2B5EF4-FFF2-40B4-BE49-F238E27FC236}">
                <a16:creationId xmlns:a16="http://schemas.microsoft.com/office/drawing/2014/main" id="{28FE0E3F-C34A-C75D-BBCC-938CC926B9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03554"/>
            <a:ext cx="8322627" cy="5769943"/>
          </a:xfrm>
          <a:prstGeom prst="rect">
            <a:avLst/>
          </a:prstGeom>
          <a:noFill/>
          <a:ln>
            <a:noFill/>
          </a:ln>
        </p:spPr>
      </p:pic>
    </p:spTree>
    <p:extLst>
      <p:ext uri="{BB962C8B-B14F-4D97-AF65-F5344CB8AC3E}">
        <p14:creationId xmlns:p14="http://schemas.microsoft.com/office/powerpoint/2010/main" val="426979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838200" y="2039178"/>
            <a:ext cx="10515600" cy="1325563"/>
          </a:xfrm>
        </p:spPr>
        <p:txBody>
          <a:bodyPr/>
          <a:lstStyle/>
          <a:p>
            <a:pPr algn="ctr"/>
            <a:r>
              <a:rPr lang="ar-SA" b="1" dirty="0">
                <a:solidFill>
                  <a:schemeClr val="bg1"/>
                </a:solidFill>
              </a:rPr>
              <a:t>المحاضرة الأولي</a:t>
            </a:r>
            <a:endParaRPr lang="en-US" b="1" dirty="0">
              <a:solidFill>
                <a:schemeClr val="bg1"/>
              </a:solidFill>
            </a:endParaRPr>
          </a:p>
        </p:txBody>
      </p:sp>
    </p:spTree>
    <p:extLst>
      <p:ext uri="{BB962C8B-B14F-4D97-AF65-F5344CB8AC3E}">
        <p14:creationId xmlns:p14="http://schemas.microsoft.com/office/powerpoint/2010/main" val="134686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dirty="0">
                <a:solidFill>
                  <a:schemeClr val="bg1"/>
                </a:solidFill>
              </a:rPr>
              <a:t>الرطوبة النسبية</a:t>
            </a: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205740" y="1120140"/>
            <a:ext cx="11866963" cy="34061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رطوبة الهواء هي كمية بخار الماء الموجودة في حجم الهواء بخار الماء ينتج عن تبخر مياه المحيطات والبحار، الكتل المائية المتجمدة والغطاء النباتي، وتنتقل من ناحية الى اخرى عن طريق الرياح.</a:t>
            </a:r>
          </a:p>
          <a:p>
            <a:pPr marL="342900" indent="-342900" algn="justLow" rtl="1">
              <a:lnSpc>
                <a:spcPct val="150000"/>
              </a:lnSpc>
              <a:buFontTx/>
              <a:buChar char="-"/>
            </a:pPr>
            <a:r>
              <a:rPr lang="ar-SA" sz="2000" dirty="0">
                <a:solidFill>
                  <a:schemeClr val="bg1"/>
                </a:solidFill>
              </a:rPr>
              <a:t>سعة الهواء التي تحوي بخار الماء تزداد مع درجة حرارتها فمع ارتفاع الحرارة تزداد سرعة تبخر الماء حتى درجة تشبع الهواء.</a:t>
            </a:r>
          </a:p>
          <a:p>
            <a:pPr marL="342900" indent="-342900" algn="justLow" rtl="1">
              <a:lnSpc>
                <a:spcPct val="150000"/>
              </a:lnSpc>
              <a:buFontTx/>
              <a:buChar char="-"/>
            </a:pPr>
            <a:r>
              <a:rPr lang="ar-SA" sz="2000" dirty="0">
                <a:solidFill>
                  <a:schemeClr val="bg1"/>
                </a:solidFill>
              </a:rPr>
              <a:t>عندما يحتوى الهواء على بخار الماء القادر على حفظه، يصبح متشبع، ورطوبته النسبية تكون 100%. وفي حالة المناخ الحار، تنتج المحيطات والبحار كمية كبيرة من بخار الماء الذي يؤدي الى تشبع الهواء.</a:t>
            </a:r>
            <a:endParaRPr lang="en-US" sz="2000" dirty="0">
              <a:solidFill>
                <a:schemeClr val="bg1"/>
              </a:solidFill>
            </a:endParaRPr>
          </a:p>
          <a:p>
            <a:pPr marL="342900" indent="-342900" algn="justLow" rtl="1">
              <a:lnSpc>
                <a:spcPct val="150000"/>
              </a:lnSpc>
              <a:buFontTx/>
              <a:buChar char="-"/>
            </a:pPr>
            <a:r>
              <a:rPr lang="ar-SA" sz="2000" dirty="0">
                <a:solidFill>
                  <a:schemeClr val="bg1"/>
                </a:solidFill>
              </a:rPr>
              <a:t>يحدث الجفاف عند ارتفاع درجة الحرارة وندرة الامطار، وهناك ايضا التساقط والرياح</a:t>
            </a:r>
          </a:p>
          <a:p>
            <a:pPr algn="justLow" rtl="1"/>
            <a:endParaRPr lang="ar-SA" sz="2000" dirty="0">
              <a:solidFill>
                <a:schemeClr val="bg1"/>
              </a:solidFill>
            </a:endParaRPr>
          </a:p>
        </p:txBody>
      </p:sp>
      <p:sp>
        <p:nvSpPr>
          <p:cNvPr id="5" name="عنوان 1">
            <a:extLst>
              <a:ext uri="{FF2B5EF4-FFF2-40B4-BE49-F238E27FC236}">
                <a16:creationId xmlns:a16="http://schemas.microsoft.com/office/drawing/2014/main" id="{1C08887E-9AD5-E293-A0F9-601FC96CF9CA}"/>
              </a:ext>
            </a:extLst>
          </p:cNvPr>
          <p:cNvSpPr txBox="1">
            <a:spLocks/>
          </p:cNvSpPr>
          <p:nvPr/>
        </p:nvSpPr>
        <p:spPr>
          <a:xfrm>
            <a:off x="0" y="4721569"/>
            <a:ext cx="11866963" cy="2136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lnSpc>
                <a:spcPct val="150000"/>
              </a:lnSpc>
            </a:pPr>
            <a:r>
              <a:rPr lang="ar-SA" sz="2000" b="1" dirty="0">
                <a:solidFill>
                  <a:schemeClr val="bg1"/>
                </a:solidFill>
                <a:highlight>
                  <a:srgbClr val="C0C0C0"/>
                </a:highlight>
              </a:rPr>
              <a:t>معمارياً : </a:t>
            </a:r>
          </a:p>
          <a:p>
            <a:pPr marL="342900" indent="-342900" algn="justLow" rtl="1">
              <a:lnSpc>
                <a:spcPct val="150000"/>
              </a:lnSpc>
              <a:buFontTx/>
              <a:buChar char="-"/>
            </a:pPr>
            <a:r>
              <a:rPr lang="ar-SA" sz="2000" dirty="0">
                <a:solidFill>
                  <a:schemeClr val="bg1"/>
                </a:solidFill>
              </a:rPr>
              <a:t>توثر الرطوبة في الاجواء على تصميم المباني بشكل كبير، وتؤثر على انواع المواد المستخدمة واساليب العزل وتوجيه الفراغات، فعلى سبيل المثال: في تصميم المستشفيات يجب الاخذ بعين الاعتبار ان نسبة الرطوبة المناسبة لغرف المرضى يجب ان لا تتجاوز 60% على الاقل، وأن لا تقل </a:t>
            </a:r>
            <a:r>
              <a:rPr lang="ar-SA" sz="2000" dirty="0" err="1">
                <a:solidFill>
                  <a:schemeClr val="bg1"/>
                </a:solidFill>
              </a:rPr>
              <a:t>أيضاعن</a:t>
            </a:r>
            <a:r>
              <a:rPr lang="ar-SA" sz="2000" dirty="0">
                <a:solidFill>
                  <a:schemeClr val="bg1"/>
                </a:solidFill>
              </a:rPr>
              <a:t> 40% لبعض الحالات.</a:t>
            </a:r>
          </a:p>
          <a:p>
            <a:pPr algn="justLow" rtl="1"/>
            <a:endParaRPr lang="ar-SA" sz="2000" dirty="0">
              <a:solidFill>
                <a:schemeClr val="bg1"/>
              </a:solidFill>
            </a:endParaRPr>
          </a:p>
        </p:txBody>
      </p:sp>
    </p:spTree>
    <p:extLst>
      <p:ext uri="{BB962C8B-B14F-4D97-AF65-F5344CB8AC3E}">
        <p14:creationId xmlns:p14="http://schemas.microsoft.com/office/powerpoint/2010/main" val="311249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dirty="0">
                <a:solidFill>
                  <a:schemeClr val="bg1"/>
                </a:solidFill>
              </a:rPr>
              <a:t>الرطوبة النسبية</a:t>
            </a: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0" y="1061303"/>
            <a:ext cx="12192000" cy="1727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على مستوى تصميم الحدائق </a:t>
            </a:r>
            <a:r>
              <a:rPr lang="en-US" sz="2000" dirty="0">
                <a:solidFill>
                  <a:schemeClr val="bg1"/>
                </a:solidFill>
              </a:rPr>
              <a:t>LANDSCAPE </a:t>
            </a:r>
            <a:r>
              <a:rPr lang="ar-SA" sz="2000" dirty="0">
                <a:solidFill>
                  <a:schemeClr val="bg1"/>
                </a:solidFill>
              </a:rPr>
              <a:t>فيجب الانتباه الى ان بعض انواع النباتات تتأثر مباشرة بنسبة الرطوبة الموجودة في بعض المناطق؛ لذلك وجب دراسة الرطوبة لتلك المناطق لاختيار افضل الحلول في انواع النباتات .</a:t>
            </a:r>
          </a:p>
          <a:p>
            <a:pPr marL="342900" indent="-342900" algn="justLow" rtl="1">
              <a:lnSpc>
                <a:spcPct val="150000"/>
              </a:lnSpc>
              <a:buFontTx/>
              <a:buChar char="-"/>
            </a:pPr>
            <a:r>
              <a:rPr lang="ar-SA" sz="2000" dirty="0">
                <a:solidFill>
                  <a:schemeClr val="bg1"/>
                </a:solidFill>
              </a:rPr>
              <a:t>على مستوى التصميم الحضري فان الرطوبة تتحكم بمجموعة كبيرة من المباني وتؤثر مباشرة عليها.</a:t>
            </a:r>
          </a:p>
          <a:p>
            <a:pPr algn="justLow" rtl="1"/>
            <a:endParaRPr lang="ar-SA" sz="2000" dirty="0">
              <a:solidFill>
                <a:schemeClr val="bg1"/>
              </a:solidFill>
            </a:endParaRPr>
          </a:p>
        </p:txBody>
      </p:sp>
      <p:pic>
        <p:nvPicPr>
          <p:cNvPr id="4" name="صورة 3">
            <a:extLst>
              <a:ext uri="{FF2B5EF4-FFF2-40B4-BE49-F238E27FC236}">
                <a16:creationId xmlns:a16="http://schemas.microsoft.com/office/drawing/2014/main" id="{3160DC8A-0865-E64A-31A4-06D9C423C30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3015" y="2503096"/>
            <a:ext cx="7319645" cy="4215204"/>
          </a:xfrm>
          <a:prstGeom prst="rect">
            <a:avLst/>
          </a:prstGeom>
          <a:noFill/>
          <a:ln>
            <a:noFill/>
          </a:ln>
        </p:spPr>
      </p:pic>
    </p:spTree>
    <p:extLst>
      <p:ext uri="{BB962C8B-B14F-4D97-AF65-F5344CB8AC3E}">
        <p14:creationId xmlns:p14="http://schemas.microsoft.com/office/powerpoint/2010/main" val="85757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justLow" rtl="1"/>
            <a:r>
              <a:rPr lang="ar-SA" sz="3200" b="1" dirty="0">
                <a:solidFill>
                  <a:schemeClr val="bg1"/>
                </a:solidFill>
              </a:rPr>
              <a:t> الهطول</a:t>
            </a: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5576340" y="1061303"/>
            <a:ext cx="6615659" cy="57966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342900" indent="-342900" algn="justLow" rtl="1">
              <a:lnSpc>
                <a:spcPct val="150000"/>
              </a:lnSpc>
              <a:buFontTx/>
              <a:buChar char="-"/>
            </a:pPr>
            <a:r>
              <a:rPr lang="ar-SA" sz="2000" dirty="0">
                <a:solidFill>
                  <a:schemeClr val="bg1"/>
                </a:solidFill>
              </a:rPr>
              <a:t>تختلف انواع الهطول من مكان الى اخر، كما تختلف كميات الهطول فبعض المناطق تتعرض للثلوج الكثيفة والبعض الاخر يتعرض </a:t>
            </a:r>
            <a:r>
              <a:rPr lang="ar-SA" sz="2000" dirty="0" err="1">
                <a:solidFill>
                  <a:schemeClr val="bg1"/>
                </a:solidFill>
              </a:rPr>
              <a:t>للامطار</a:t>
            </a:r>
            <a:r>
              <a:rPr lang="ar-SA" sz="2000" dirty="0">
                <a:solidFill>
                  <a:schemeClr val="bg1"/>
                </a:solidFill>
              </a:rPr>
              <a:t> الكثيفة وجزء آخر لا يتعرض لاي من انواع الهطول؛  لذلك وجب دراسة الهطول لكل منطقة يراد تصميم المبنى او المشروع فيها.</a:t>
            </a:r>
          </a:p>
          <a:p>
            <a:pPr marL="342900" indent="-342900" algn="justLow" rtl="1">
              <a:lnSpc>
                <a:spcPct val="150000"/>
              </a:lnSpc>
              <a:buFontTx/>
              <a:buChar char="-"/>
            </a:pPr>
            <a:r>
              <a:rPr lang="ar-SA" sz="2000" dirty="0">
                <a:solidFill>
                  <a:schemeClr val="bg1"/>
                </a:solidFill>
              </a:rPr>
              <a:t>توفير افضل الحلول التصميمية لمواجهة مشاكل البرك المائية على سبيل المثال، وتوجيه وتجميع المياه إلى الاماكن المخصصة لها، كما انها تساعد على اختيار انواع النباتات التي بحاجة الى ري مستمر او العكس، وعلى مستوى التصميم الحضري فان دراسة الهطول وانواعه تساعد على عملية تصريف مياه الامطار الى اماكن مخصصة لتفادي حالات الفيضانات والغرق وتساعد على اختيار المقاسات المناسبة لتصريف كميات مياه الامطار</a:t>
            </a:r>
          </a:p>
          <a:p>
            <a:pPr algn="justLow" rtl="1"/>
            <a:endParaRPr lang="ar-SA" sz="2000" dirty="0">
              <a:solidFill>
                <a:schemeClr val="bg1"/>
              </a:solidFill>
            </a:endParaRPr>
          </a:p>
        </p:txBody>
      </p:sp>
      <p:pic>
        <p:nvPicPr>
          <p:cNvPr id="5" name="صورة 4">
            <a:extLst>
              <a:ext uri="{FF2B5EF4-FFF2-40B4-BE49-F238E27FC236}">
                <a16:creationId xmlns:a16="http://schemas.microsoft.com/office/drawing/2014/main" id="{6C772027-D030-4778-7F9F-7ABF8DC78B94}"/>
              </a:ext>
            </a:extLst>
          </p:cNvPr>
          <p:cNvPicPr>
            <a:picLocks noChangeAspect="1"/>
          </p:cNvPicPr>
          <p:nvPr/>
        </p:nvPicPr>
        <p:blipFill>
          <a:blip r:embed="rId2"/>
          <a:stretch>
            <a:fillRect/>
          </a:stretch>
        </p:blipFill>
        <p:spPr>
          <a:xfrm>
            <a:off x="-30480" y="1722153"/>
            <a:ext cx="5606820" cy="5135847"/>
          </a:xfrm>
          <a:prstGeom prst="rect">
            <a:avLst/>
          </a:prstGeom>
        </p:spPr>
      </p:pic>
    </p:spTree>
    <p:extLst>
      <p:ext uri="{BB962C8B-B14F-4D97-AF65-F5344CB8AC3E}">
        <p14:creationId xmlns:p14="http://schemas.microsoft.com/office/powerpoint/2010/main" val="56020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838200" y="168174"/>
            <a:ext cx="10515600" cy="802498"/>
          </a:xfrm>
          <a:solidFill>
            <a:srgbClr val="92D050"/>
          </a:solidFill>
        </p:spPr>
        <p:txBody>
          <a:bodyPr>
            <a:normAutofit/>
          </a:bodyPr>
          <a:lstStyle/>
          <a:p>
            <a:pPr algn="ctr"/>
            <a:r>
              <a:rPr lang="ar-SA" sz="3200" b="1" dirty="0">
                <a:solidFill>
                  <a:schemeClr val="bg1"/>
                </a:solidFill>
              </a:rPr>
              <a:t>العمارة والمناخ</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0" y="1738855"/>
            <a:ext cx="11971606" cy="21585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285750" marR="0" indent="-285750" algn="just" rtl="1">
              <a:lnSpc>
                <a:spcPts val="2475"/>
              </a:lnSpc>
              <a:spcBef>
                <a:spcPts val="0"/>
              </a:spcBef>
              <a:spcAft>
                <a:spcPts val="0"/>
              </a:spcAft>
              <a:buFontTx/>
              <a:buChar char="-"/>
            </a:pPr>
            <a:r>
              <a:rPr lang="ar-SA" sz="1800" b="1" dirty="0">
                <a:solidFill>
                  <a:schemeClr val="bg1"/>
                </a:solidFill>
                <a:effectLst/>
                <a:latin typeface="DIN Next Regular"/>
                <a:ea typeface="Times New Roman" panose="02020603050405020304" pitchFamily="18" charset="0"/>
                <a:cs typeface="Times New Roman" panose="02020603050405020304" pitchFamily="18" charset="0"/>
              </a:rPr>
              <a:t>من اكثر التخصصات الهندسية التي تهتم بدراسة المناخ وتأثيراته على المنازل والمدن والدول وغيرها؛  لما له علاقة مباشرة بالتأثير على العمران والمدن والمساكن والحدائق وغيرها والتي تهتم بالإنسان والطبيعة بالدرجة الأولى.</a:t>
            </a:r>
          </a:p>
          <a:p>
            <a:pPr marL="285750" marR="0" indent="-285750" algn="r" rtl="1">
              <a:lnSpc>
                <a:spcPts val="2475"/>
              </a:lnSpc>
              <a:spcBef>
                <a:spcPts val="0"/>
              </a:spcBef>
              <a:spcAft>
                <a:spcPts val="0"/>
              </a:spcAft>
              <a:buFontTx/>
              <a:buChar char="-"/>
            </a:pPr>
            <a:endParaRPr lang="ar-SA" sz="1300" b="1" dirty="0">
              <a:solidFill>
                <a:schemeClr val="bg1"/>
              </a:solidFill>
              <a:effectLst/>
              <a:latin typeface="DIN Next Regular"/>
              <a:ea typeface="Times New Roman" panose="02020603050405020304" pitchFamily="18" charset="0"/>
              <a:cs typeface="Times New Roman" panose="02020603050405020304" pitchFamily="18" charset="0"/>
            </a:endParaRPr>
          </a:p>
          <a:p>
            <a:pPr marL="285750" indent="-285750" algn="just" rtl="1">
              <a:lnSpc>
                <a:spcPts val="2475"/>
              </a:lnSpc>
              <a:spcBef>
                <a:spcPts val="0"/>
              </a:spcBef>
              <a:buFontTx/>
              <a:buChar char="-"/>
            </a:pP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الهندسة المعمارية بعلاقة متلازمة مع المناخ، حيث أنه لا يوجد مشروع مهما كان نوعه إلا وله ارتباطه بالمناخ، من ناحية الانارة الطبيعية والاشعاع الشمسي وارتفاع الشمس صيفًا وشتاءً، وحركة الرياح واتجاهها ومعدلات الهطول وأنواعه ودرجة الرطوبة وصولاً الى درجات الحرارة وكل ذلك يدرس على مدى الفصول الأربعة.</a:t>
            </a:r>
          </a:p>
          <a:p>
            <a:pPr marL="285750" marR="0" indent="-285750" algn="r" rtl="1">
              <a:lnSpc>
                <a:spcPts val="2475"/>
              </a:lnSpc>
              <a:spcBef>
                <a:spcPts val="0"/>
              </a:spcBef>
              <a:spcAft>
                <a:spcPts val="0"/>
              </a:spcAft>
              <a:buFontTx/>
              <a:buChar char="-"/>
            </a:pPr>
            <a:endParaRPr lang="ar-SA" sz="2000" b="1" dirty="0">
              <a:solidFill>
                <a:schemeClr val="bg1"/>
              </a:solidFill>
              <a:effectLst/>
              <a:latin typeface="DIN Next Regular"/>
              <a:ea typeface="Times New Roman" panose="02020603050405020304" pitchFamily="18" charset="0"/>
              <a:cs typeface="Times New Roman" panose="02020603050405020304" pitchFamily="18" charset="0"/>
            </a:endParaRPr>
          </a:p>
        </p:txBody>
      </p:sp>
      <p:sp>
        <p:nvSpPr>
          <p:cNvPr id="6" name="عنوان 1">
            <a:extLst>
              <a:ext uri="{FF2B5EF4-FFF2-40B4-BE49-F238E27FC236}">
                <a16:creationId xmlns:a16="http://schemas.microsoft.com/office/drawing/2014/main" id="{693DD746-DE2E-E3BA-2A25-897337F00E28}"/>
              </a:ext>
            </a:extLst>
          </p:cNvPr>
          <p:cNvSpPr txBox="1">
            <a:spLocks/>
          </p:cNvSpPr>
          <p:nvPr/>
        </p:nvSpPr>
        <p:spPr>
          <a:xfrm>
            <a:off x="7689954" y="1195522"/>
            <a:ext cx="4281650" cy="543335"/>
          </a:xfrm>
          <a:prstGeom prst="rect">
            <a:avLst/>
          </a:prstGeom>
          <a:solidFill>
            <a:schemeClr val="accent3">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285750" marR="0" indent="-285750" algn="r" rtl="1">
              <a:lnSpc>
                <a:spcPts val="2475"/>
              </a:lnSpc>
              <a:spcBef>
                <a:spcPts val="0"/>
              </a:spcBef>
              <a:spcAft>
                <a:spcPts val="0"/>
              </a:spcAft>
              <a:buFontTx/>
              <a:buChar char="-"/>
            </a:pPr>
            <a:r>
              <a:rPr lang="ar-SA" sz="3200" b="1" dirty="0">
                <a:solidFill>
                  <a:schemeClr val="bg1"/>
                </a:solidFill>
                <a:effectLst/>
                <a:latin typeface="DIN Next Regular"/>
                <a:ea typeface="Times New Roman" panose="02020603050405020304" pitchFamily="18" charset="0"/>
                <a:cs typeface="Times New Roman" panose="02020603050405020304" pitchFamily="18" charset="0"/>
              </a:rPr>
              <a:t>العمران والمناخ :</a:t>
            </a:r>
          </a:p>
        </p:txBody>
      </p:sp>
      <p:sp>
        <p:nvSpPr>
          <p:cNvPr id="8" name="عنوان 1">
            <a:extLst>
              <a:ext uri="{FF2B5EF4-FFF2-40B4-BE49-F238E27FC236}">
                <a16:creationId xmlns:a16="http://schemas.microsoft.com/office/drawing/2014/main" id="{5BF71DA1-C627-7D14-1733-72A85A0FD5C7}"/>
              </a:ext>
            </a:extLst>
          </p:cNvPr>
          <p:cNvSpPr txBox="1">
            <a:spLocks/>
          </p:cNvSpPr>
          <p:nvPr/>
        </p:nvSpPr>
        <p:spPr>
          <a:xfrm>
            <a:off x="220394" y="4440775"/>
            <a:ext cx="11971606" cy="24172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285750" marR="0" indent="-285750" algn="r" rtl="1">
              <a:lnSpc>
                <a:spcPts val="2475"/>
              </a:lnSpc>
              <a:spcBef>
                <a:spcPts val="0"/>
              </a:spcBef>
              <a:spcAft>
                <a:spcPts val="0"/>
              </a:spcAft>
              <a:buFontTx/>
              <a:buChar char="-"/>
            </a:pPr>
            <a:endParaRPr lang="ar-SA" sz="2400" b="1" dirty="0">
              <a:solidFill>
                <a:schemeClr val="bg1"/>
              </a:solidFill>
              <a:effectLst/>
              <a:latin typeface="DIN Next Regular"/>
              <a:ea typeface="Times New Roman" panose="02020603050405020304" pitchFamily="18" charset="0"/>
              <a:cs typeface="Times New Roman" panose="02020603050405020304" pitchFamily="18" charset="0"/>
            </a:endParaRPr>
          </a:p>
          <a:p>
            <a:pPr marL="285750" indent="-285750" algn="r" rtl="1">
              <a:lnSpc>
                <a:spcPts val="2475"/>
              </a:lnSpc>
              <a:spcBef>
                <a:spcPts val="0"/>
              </a:spcBef>
              <a:buFontTx/>
              <a:buChar char="-"/>
            </a:pPr>
            <a:r>
              <a:rPr lang="ar-SA" sz="1800" b="1" dirty="0">
                <a:solidFill>
                  <a:schemeClr val="bg1"/>
                </a:solidFill>
                <a:latin typeface="Calibri" panose="020F0502020204030204" pitchFamily="34" charset="0"/>
                <a:ea typeface="Calibri" panose="020F0502020204030204" pitchFamily="34" charset="0"/>
                <a:cs typeface="Arial" panose="020B0604020202020204" pitchFamily="34" charset="0"/>
              </a:rPr>
              <a:t>للمؤثرات المناخية تأثير مباشر على شكل المبنى وارتفاعه والمواد الداخلة في تصميمه وشكل فتحات النوافذ ومساحتها ودرجة انعكاس الزجاج المستخدم وصولا الى النباتات المستخدمة في الحدائق وانواعها واشكالها ... الخ.</a:t>
            </a:r>
          </a:p>
          <a:p>
            <a:pPr marL="285750" indent="-285750" algn="r" rtl="1">
              <a:lnSpc>
                <a:spcPts val="2475"/>
              </a:lnSpc>
              <a:spcBef>
                <a:spcPts val="0"/>
              </a:spcBef>
              <a:buFontTx/>
              <a:buChar char="-"/>
            </a:pPr>
            <a:endParaRPr lang="en-US" sz="2400" b="1"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285750" marR="0" indent="-285750" algn="r" rtl="1">
              <a:lnSpc>
                <a:spcPts val="2475"/>
              </a:lnSpc>
              <a:spcBef>
                <a:spcPts val="0"/>
              </a:spcBef>
              <a:spcAft>
                <a:spcPts val="0"/>
              </a:spcAft>
              <a:buFontTx/>
              <a:buChar char="-"/>
            </a:pP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وتراعي الهندسة المعمارية عوامل التوافق والتوازن، </a:t>
            </a:r>
            <a:r>
              <a:rPr lang="ar-SA" sz="1800" b="1" dirty="0" err="1">
                <a:solidFill>
                  <a:schemeClr val="bg1"/>
                </a:solidFill>
                <a:effectLst/>
                <a:latin typeface="Calibri" panose="020F0502020204030204" pitchFamily="34" charset="0"/>
                <a:ea typeface="Calibri" panose="020F0502020204030204" pitchFamily="34" charset="0"/>
                <a:cs typeface="Arial" panose="020B0604020202020204" pitchFamily="34" charset="0"/>
              </a:rPr>
              <a:t>وتاخذ</a:t>
            </a:r>
            <a:r>
              <a:rPr lang="ar-SA"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بعين الاعتبار ان محددات البيئة المحيطة تمثل حاجة ضرورية لتوفير الراحة والأمان والخصوصية واستمرار التنمية المتناغمة للإنسان والمكان لذلك فإن التوظيف الأمثل للعناصر المناخية والطبيعية المتاحة والكامنة تأخذ بالأساليب الحديثة المتوازنة وتوافق البيئة والعمران يمثل ضرورة لازمة لتحقيق المنظومة العمرانية المتجانسة.</a:t>
            </a:r>
          </a:p>
          <a:p>
            <a:pPr marL="285750" marR="0" indent="-285750" algn="r" rtl="1">
              <a:lnSpc>
                <a:spcPts val="2475"/>
              </a:lnSpc>
              <a:spcBef>
                <a:spcPts val="0"/>
              </a:spcBef>
              <a:spcAft>
                <a:spcPts val="0"/>
              </a:spcAft>
              <a:buFontTx/>
              <a:buChar char="-"/>
            </a:pPr>
            <a:endParaRPr lang="ar-SA" sz="2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عنوان 1">
            <a:extLst>
              <a:ext uri="{FF2B5EF4-FFF2-40B4-BE49-F238E27FC236}">
                <a16:creationId xmlns:a16="http://schemas.microsoft.com/office/drawing/2014/main" id="{2E903FD8-9918-A8CE-A4B6-8501156E83DA}"/>
              </a:ext>
            </a:extLst>
          </p:cNvPr>
          <p:cNvSpPr txBox="1">
            <a:spLocks/>
          </p:cNvSpPr>
          <p:nvPr/>
        </p:nvSpPr>
        <p:spPr>
          <a:xfrm>
            <a:off x="7689954" y="3811108"/>
            <a:ext cx="4281650" cy="543335"/>
          </a:xfrm>
          <a:prstGeom prst="rect">
            <a:avLst/>
          </a:prstGeom>
          <a:solidFill>
            <a:schemeClr val="accent3">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285750" marR="0" indent="-285750" algn="r" rtl="1">
              <a:lnSpc>
                <a:spcPts val="2475"/>
              </a:lnSpc>
              <a:spcBef>
                <a:spcPts val="0"/>
              </a:spcBef>
              <a:spcAft>
                <a:spcPts val="0"/>
              </a:spcAft>
              <a:buFontTx/>
              <a:buChar char="-"/>
            </a:pPr>
            <a:r>
              <a:rPr lang="ar-SA" sz="3200" b="1" dirty="0">
                <a:solidFill>
                  <a:schemeClr val="bg1"/>
                </a:solidFill>
                <a:effectLst/>
                <a:latin typeface="DIN Next Regular"/>
                <a:ea typeface="Times New Roman" panose="02020603050405020304" pitchFamily="18" charset="0"/>
                <a:cs typeface="Times New Roman" panose="02020603050405020304" pitchFamily="18" charset="0"/>
              </a:rPr>
              <a:t>المؤثرات المناخية علي المباني</a:t>
            </a:r>
          </a:p>
        </p:txBody>
      </p:sp>
    </p:spTree>
    <p:extLst>
      <p:ext uri="{BB962C8B-B14F-4D97-AF65-F5344CB8AC3E}">
        <p14:creationId xmlns:p14="http://schemas.microsoft.com/office/powerpoint/2010/main" val="267260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6850504" y="475664"/>
            <a:ext cx="5102902" cy="449189"/>
          </a:xfrm>
          <a:solidFill>
            <a:srgbClr val="92D050"/>
          </a:solidFill>
        </p:spPr>
        <p:txBody>
          <a:bodyPr>
            <a:normAutofit fontScale="90000"/>
          </a:bodyPr>
          <a:lstStyle/>
          <a:p>
            <a:pPr algn="ctr"/>
            <a:r>
              <a:rPr lang="ar-SA" sz="3200" b="1" dirty="0">
                <a:solidFill>
                  <a:schemeClr val="bg1"/>
                </a:solidFill>
              </a:rPr>
              <a:t>تعريفات هامة</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284813" y="1528052"/>
            <a:ext cx="11668593" cy="4497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 rtl="1"/>
            <a:r>
              <a:rPr lang="ar-SA" sz="2400" dirty="0">
                <a:solidFill>
                  <a:schemeClr val="bg1"/>
                </a:solidFill>
              </a:rPr>
              <a:t> </a:t>
            </a:r>
            <a:r>
              <a:rPr lang="ar-SA" sz="2400" dirty="0">
                <a:solidFill>
                  <a:schemeClr val="bg1"/>
                </a:solidFill>
                <a:highlight>
                  <a:srgbClr val="C0C0C0"/>
                </a:highlight>
              </a:rPr>
              <a:t>- البيو مناخ : </a:t>
            </a:r>
            <a:r>
              <a:rPr lang="ar-SA" sz="2400" dirty="0">
                <a:solidFill>
                  <a:schemeClr val="bg1"/>
                </a:solidFill>
              </a:rPr>
              <a:t>هو دراسة التأثير الحيوي للمناخ على الكائن الحي بصفة عامة وعلى الإنسان بصفة خاصة.</a:t>
            </a:r>
          </a:p>
          <a:p>
            <a:pPr algn="just" rtl="1"/>
            <a:endParaRPr lang="ar-SA" sz="2400" dirty="0">
              <a:solidFill>
                <a:schemeClr val="bg1"/>
              </a:solidFill>
            </a:endParaRPr>
          </a:p>
          <a:p>
            <a:pPr marR="0" algn="just" rtl="1">
              <a:spcAft>
                <a:spcPts val="0"/>
              </a:spcAft>
            </a:pPr>
            <a:r>
              <a:rPr lang="ar-SA" sz="2400" dirty="0">
                <a:solidFill>
                  <a:schemeClr val="bg1"/>
                </a:solidFill>
                <a:highlight>
                  <a:srgbClr val="C0C0C0"/>
                </a:highlight>
              </a:rPr>
              <a:t>- الهندسة المعمارية البيو مناخية: </a:t>
            </a:r>
            <a:r>
              <a:rPr lang="ar-SA" sz="2400" dirty="0">
                <a:solidFill>
                  <a:schemeClr val="bg1"/>
                </a:solidFill>
              </a:rPr>
              <a:t>تعتني بدراسة علاقة التصميم والبناء المعماري بالعوامل المناخية.</a:t>
            </a:r>
            <a:endParaRPr lang="en-US" sz="2400" dirty="0">
              <a:solidFill>
                <a:schemeClr val="bg1"/>
              </a:solidFill>
            </a:endParaRPr>
          </a:p>
          <a:p>
            <a:pPr marR="0" algn="just" rtl="1">
              <a:spcAft>
                <a:spcPts val="0"/>
              </a:spcAft>
            </a:pPr>
            <a:r>
              <a:rPr lang="ar-SA" sz="2400" dirty="0">
                <a:solidFill>
                  <a:schemeClr val="bg1"/>
                </a:solidFill>
              </a:rPr>
              <a:t> </a:t>
            </a:r>
            <a:endParaRPr lang="en-US" sz="2400" dirty="0">
              <a:solidFill>
                <a:schemeClr val="bg1"/>
              </a:solidFill>
            </a:endParaRPr>
          </a:p>
          <a:p>
            <a:pPr marR="0" algn="just" rtl="1">
              <a:spcAft>
                <a:spcPts val="0"/>
              </a:spcAft>
            </a:pPr>
            <a:r>
              <a:rPr lang="ar-SA" sz="2400" dirty="0">
                <a:solidFill>
                  <a:schemeClr val="bg1"/>
                </a:solidFill>
                <a:highlight>
                  <a:srgbClr val="C0C0C0"/>
                </a:highlight>
              </a:rPr>
              <a:t> - العمران البيو مناخي: </a:t>
            </a:r>
            <a:r>
              <a:rPr lang="ar-SA" sz="2400" dirty="0">
                <a:solidFill>
                  <a:schemeClr val="bg1"/>
                </a:solidFill>
              </a:rPr>
              <a:t>يهتم بالمستوى الخارجي ويكمل في التهيئة المجالية ككل وإضافة إلى ذلك فانه يعتني بمدي علاقة العوامل المناخية بتلوث المدن وخلق المناخ المحلي.</a:t>
            </a:r>
            <a:endParaRPr lang="en-US" sz="2400" dirty="0">
              <a:solidFill>
                <a:schemeClr val="bg1"/>
              </a:solidFill>
            </a:endParaRPr>
          </a:p>
          <a:p>
            <a:pPr marR="0" algn="just" rtl="1">
              <a:spcAft>
                <a:spcPts val="0"/>
              </a:spcAft>
            </a:pPr>
            <a:r>
              <a:rPr lang="ar-SA" sz="2400" dirty="0">
                <a:solidFill>
                  <a:schemeClr val="bg1"/>
                </a:solidFill>
              </a:rPr>
              <a:t> </a:t>
            </a:r>
            <a:endParaRPr lang="en-US" sz="2400" dirty="0">
              <a:solidFill>
                <a:schemeClr val="bg1"/>
              </a:solidFill>
            </a:endParaRPr>
          </a:p>
          <a:p>
            <a:pPr algn="just" rtl="1"/>
            <a:r>
              <a:rPr lang="ar-SA" sz="2400" dirty="0">
                <a:solidFill>
                  <a:schemeClr val="bg1"/>
                </a:solidFill>
                <a:highlight>
                  <a:srgbClr val="C0C0C0"/>
                </a:highlight>
              </a:rPr>
              <a:t>- الأقاليم المناخية: </a:t>
            </a:r>
            <a:r>
              <a:rPr lang="ar-SA" sz="2400" dirty="0">
                <a:solidFill>
                  <a:schemeClr val="bg1"/>
                </a:solidFill>
              </a:rPr>
              <a:t>الإقليم المناخي التصميمي: هو منطقة من الأرض يتميز بنمط مناخي معين، يفرض احتياجات بيئة خاصة تتطلب أسلوب معالجة تخطيطية ومعمارية. </a:t>
            </a:r>
            <a:r>
              <a:rPr lang="ar-SA" sz="1800" dirty="0">
                <a:solidFill>
                  <a:srgbClr val="363B3E"/>
                </a:solidFill>
                <a:effectLst/>
                <a:latin typeface="DIN Next Regular"/>
                <a:ea typeface="Times New Roman" panose="02020603050405020304" pitchFamily="18" charset="0"/>
                <a:cs typeface="Times New Roman" panose="02020603050405020304" pitchFamily="18" charset="0"/>
              </a:rPr>
              <a:t> </a:t>
            </a:r>
            <a:r>
              <a:rPr lang="ar-SA" sz="24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24468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ctr"/>
            <a:r>
              <a:rPr lang="ar-SA" sz="3200" b="1" dirty="0">
                <a:solidFill>
                  <a:schemeClr val="bg1"/>
                </a:solidFill>
              </a:rPr>
              <a:t>مستويات المناخ من المنظور البيئي</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 y="1298610"/>
            <a:ext cx="11953406" cy="6427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r>
              <a:rPr lang="ar-SA" sz="2000" b="1" dirty="0">
                <a:solidFill>
                  <a:schemeClr val="bg1"/>
                </a:solidFill>
              </a:rPr>
              <a:t>- </a:t>
            </a:r>
            <a:r>
              <a:rPr lang="ar-SA" sz="2000" b="1" dirty="0">
                <a:solidFill>
                  <a:schemeClr val="bg1"/>
                </a:solidFill>
                <a:highlight>
                  <a:srgbClr val="C0C0C0"/>
                </a:highlight>
              </a:rPr>
              <a:t>المناخ العالمي:</a:t>
            </a:r>
          </a:p>
          <a:p>
            <a:pPr algn="justLow" rtl="1"/>
            <a:r>
              <a:rPr lang="ar-SA" sz="1800" dirty="0">
                <a:solidFill>
                  <a:schemeClr val="bg1"/>
                </a:solidFill>
              </a:rPr>
              <a:t>ويشمل الخصائص المناخية العامة للكرة الأرضية ويحوي عدة مناطق جغرافية ويمتد مجال تأثيره حوالي 2000كلم.</a:t>
            </a:r>
          </a:p>
          <a:p>
            <a:pPr algn="justLow" rtl="1"/>
            <a:r>
              <a:rPr lang="ar-SA" sz="2000" dirty="0">
                <a:solidFill>
                  <a:schemeClr val="bg1"/>
                </a:solidFill>
              </a:rPr>
              <a:t> </a:t>
            </a:r>
          </a:p>
        </p:txBody>
      </p:sp>
      <p:pic>
        <p:nvPicPr>
          <p:cNvPr id="13" name="صورة 12">
            <a:extLst>
              <a:ext uri="{FF2B5EF4-FFF2-40B4-BE49-F238E27FC236}">
                <a16:creationId xmlns:a16="http://schemas.microsoft.com/office/drawing/2014/main" id="{042EC432-27AC-E9F8-8615-467562736945}"/>
              </a:ext>
            </a:extLst>
          </p:cNvPr>
          <p:cNvPicPr>
            <a:picLocks noChangeAspect="1"/>
          </p:cNvPicPr>
          <p:nvPr/>
        </p:nvPicPr>
        <p:blipFill>
          <a:blip r:embed="rId2"/>
          <a:stretch>
            <a:fillRect/>
          </a:stretch>
        </p:blipFill>
        <p:spPr>
          <a:xfrm>
            <a:off x="2159387" y="1941343"/>
            <a:ext cx="8859836" cy="4440993"/>
          </a:xfrm>
          <a:prstGeom prst="rect">
            <a:avLst/>
          </a:prstGeom>
        </p:spPr>
      </p:pic>
    </p:spTree>
    <p:extLst>
      <p:ext uri="{BB962C8B-B14F-4D97-AF65-F5344CB8AC3E}">
        <p14:creationId xmlns:p14="http://schemas.microsoft.com/office/powerpoint/2010/main" val="28591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ctr"/>
            <a:r>
              <a:rPr lang="ar-SA" sz="3200" b="1" dirty="0">
                <a:solidFill>
                  <a:schemeClr val="bg1"/>
                </a:solidFill>
              </a:rPr>
              <a:t>مستويات المناخ من المنظور البيئي</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 y="1214202"/>
            <a:ext cx="11953406" cy="741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r>
              <a:rPr lang="ar-SA" sz="2000" dirty="0">
                <a:solidFill>
                  <a:schemeClr val="bg1"/>
                </a:solidFill>
              </a:rPr>
              <a:t> </a:t>
            </a:r>
          </a:p>
          <a:p>
            <a:pPr algn="justLow" rtl="1"/>
            <a:r>
              <a:rPr lang="ar-SA" sz="2000" dirty="0">
                <a:solidFill>
                  <a:schemeClr val="bg1"/>
                </a:solidFill>
              </a:rPr>
              <a:t> </a:t>
            </a:r>
            <a:r>
              <a:rPr lang="ar-SA" sz="2000" b="1" dirty="0">
                <a:solidFill>
                  <a:schemeClr val="bg1"/>
                </a:solidFill>
                <a:highlight>
                  <a:srgbClr val="C0C0C0"/>
                </a:highlight>
              </a:rPr>
              <a:t>- المناخ الإقليمي:</a:t>
            </a:r>
          </a:p>
          <a:p>
            <a:pPr algn="justLow" rtl="1"/>
            <a:r>
              <a:rPr lang="ar-SA" sz="1800" dirty="0">
                <a:solidFill>
                  <a:schemeClr val="bg1"/>
                </a:solidFill>
              </a:rPr>
              <a:t>يشمل الخصائص المناخية لمنطقة أو لإقليم ذي طبيعة محددة متشابهة في الملامح العامة، وقد يصل تأثيره حوالي 500كلم.</a:t>
            </a:r>
          </a:p>
          <a:p>
            <a:pPr algn="justLow" rtl="1"/>
            <a:r>
              <a:rPr lang="ar-SA" sz="2000" dirty="0">
                <a:solidFill>
                  <a:schemeClr val="bg1"/>
                </a:solidFill>
              </a:rPr>
              <a:t> </a:t>
            </a:r>
          </a:p>
          <a:p>
            <a:pPr algn="justLow" rtl="1"/>
            <a:r>
              <a:rPr lang="ar-SA" sz="2000" dirty="0">
                <a:solidFill>
                  <a:schemeClr val="bg1"/>
                </a:solidFill>
              </a:rPr>
              <a:t> </a:t>
            </a:r>
          </a:p>
        </p:txBody>
      </p:sp>
      <p:pic>
        <p:nvPicPr>
          <p:cNvPr id="5" name="صورة 4">
            <a:extLst>
              <a:ext uri="{FF2B5EF4-FFF2-40B4-BE49-F238E27FC236}">
                <a16:creationId xmlns:a16="http://schemas.microsoft.com/office/drawing/2014/main" id="{ECBFAF5E-A3B2-878D-390F-EE93D5CA93F0}"/>
              </a:ext>
            </a:extLst>
          </p:cNvPr>
          <p:cNvPicPr>
            <a:picLocks noChangeAspect="1"/>
          </p:cNvPicPr>
          <p:nvPr/>
        </p:nvPicPr>
        <p:blipFill>
          <a:blip r:embed="rId2"/>
          <a:stretch>
            <a:fillRect/>
          </a:stretch>
        </p:blipFill>
        <p:spPr>
          <a:xfrm>
            <a:off x="2152357" y="2244758"/>
            <a:ext cx="8736037" cy="4352925"/>
          </a:xfrm>
          <a:prstGeom prst="rect">
            <a:avLst/>
          </a:prstGeom>
        </p:spPr>
      </p:pic>
    </p:spTree>
    <p:extLst>
      <p:ext uri="{BB962C8B-B14F-4D97-AF65-F5344CB8AC3E}">
        <p14:creationId xmlns:p14="http://schemas.microsoft.com/office/powerpoint/2010/main" val="1755741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ctr"/>
            <a:r>
              <a:rPr lang="ar-SA" sz="3200" b="1" dirty="0">
                <a:solidFill>
                  <a:schemeClr val="bg1"/>
                </a:solidFill>
              </a:rPr>
              <a:t>مستويات المناخ من المنظور البيئي</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 y="1214202"/>
            <a:ext cx="11953406" cy="966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r>
              <a:rPr lang="ar-SA" sz="2000" dirty="0">
                <a:solidFill>
                  <a:schemeClr val="bg1"/>
                </a:solidFill>
              </a:rPr>
              <a:t> </a:t>
            </a:r>
          </a:p>
          <a:p>
            <a:pPr algn="justLow" rtl="1"/>
            <a:r>
              <a:rPr lang="ar-SA" sz="2000" dirty="0">
                <a:solidFill>
                  <a:schemeClr val="bg1"/>
                </a:solidFill>
              </a:rPr>
              <a:t> </a:t>
            </a:r>
            <a:r>
              <a:rPr lang="ar-SA" sz="2000" b="1" dirty="0">
                <a:solidFill>
                  <a:schemeClr val="bg1"/>
                </a:solidFill>
                <a:highlight>
                  <a:srgbClr val="C0C0C0"/>
                </a:highlight>
              </a:rPr>
              <a:t>-المناخ المحلي:</a:t>
            </a:r>
          </a:p>
          <a:p>
            <a:pPr algn="justLow" rtl="1"/>
            <a:r>
              <a:rPr lang="ar-SA" sz="1800" dirty="0">
                <a:solidFill>
                  <a:schemeClr val="bg1"/>
                </a:solidFill>
              </a:rPr>
              <a:t>ويشمل التغيرات المحلية في منطقة محددة من الأرض، مثل موقع الماء، يتراوح تأثيره بين 1كلم إلى 10كلم، ويتأثر المناخ المحلي بمحددات البيئة من خصائص طبوغرافية وطبيعية وغيرها من صنع الإنسان.</a:t>
            </a:r>
          </a:p>
          <a:p>
            <a:pPr algn="justLow" rtl="1"/>
            <a:r>
              <a:rPr lang="ar-SA" sz="2000" dirty="0">
                <a:solidFill>
                  <a:schemeClr val="bg1"/>
                </a:solidFill>
              </a:rPr>
              <a:t> </a:t>
            </a:r>
          </a:p>
        </p:txBody>
      </p:sp>
      <p:pic>
        <p:nvPicPr>
          <p:cNvPr id="4" name="صورة 3">
            <a:extLst>
              <a:ext uri="{FF2B5EF4-FFF2-40B4-BE49-F238E27FC236}">
                <a16:creationId xmlns:a16="http://schemas.microsoft.com/office/drawing/2014/main" id="{43EA9E02-98FF-A83E-E7B6-2F302EBEEEDB}"/>
              </a:ext>
            </a:extLst>
          </p:cNvPr>
          <p:cNvPicPr>
            <a:picLocks noChangeAspect="1"/>
          </p:cNvPicPr>
          <p:nvPr/>
        </p:nvPicPr>
        <p:blipFill>
          <a:blip r:embed="rId2"/>
          <a:stretch>
            <a:fillRect/>
          </a:stretch>
        </p:blipFill>
        <p:spPr>
          <a:xfrm>
            <a:off x="2286000" y="2180492"/>
            <a:ext cx="8067822" cy="4201844"/>
          </a:xfrm>
          <a:prstGeom prst="rect">
            <a:avLst/>
          </a:prstGeom>
        </p:spPr>
      </p:pic>
    </p:spTree>
    <p:extLst>
      <p:ext uri="{BB962C8B-B14F-4D97-AF65-F5344CB8AC3E}">
        <p14:creationId xmlns:p14="http://schemas.microsoft.com/office/powerpoint/2010/main" val="266409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ctr"/>
            <a:r>
              <a:rPr lang="ar-SA" sz="3200" b="1" dirty="0">
                <a:solidFill>
                  <a:schemeClr val="bg1"/>
                </a:solidFill>
              </a:rPr>
              <a:t>مستويات المناخ من المنظور البيئي</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 y="1214202"/>
            <a:ext cx="11953406" cy="741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r>
              <a:rPr lang="ar-SA" sz="2000" dirty="0">
                <a:solidFill>
                  <a:schemeClr val="bg1"/>
                </a:solidFill>
              </a:rPr>
              <a:t> </a:t>
            </a:r>
          </a:p>
          <a:p>
            <a:pPr algn="justLow" rtl="1"/>
            <a:r>
              <a:rPr lang="ar-SA" sz="2000" dirty="0">
                <a:solidFill>
                  <a:schemeClr val="bg1"/>
                </a:solidFill>
              </a:rPr>
              <a:t>  </a:t>
            </a:r>
            <a:r>
              <a:rPr lang="ar-SA" sz="2000" b="1" dirty="0">
                <a:solidFill>
                  <a:schemeClr val="bg1"/>
                </a:solidFill>
                <a:highlight>
                  <a:srgbClr val="C0C0C0"/>
                </a:highlight>
              </a:rPr>
              <a:t>- المناخ الجزئي</a:t>
            </a:r>
          </a:p>
          <a:p>
            <a:pPr algn="justLow" rtl="1"/>
            <a:r>
              <a:rPr lang="ar-SA" sz="1800" dirty="0">
                <a:solidFill>
                  <a:schemeClr val="bg1"/>
                </a:solidFill>
              </a:rPr>
              <a:t>ويشمل الخصائص المناخية في حدود من حوالي100م إلى 01كم ويتأثر بالبيئة المشيدة والتصميم العمراني.</a:t>
            </a:r>
          </a:p>
          <a:p>
            <a:pPr algn="justLow" rtl="1"/>
            <a:r>
              <a:rPr lang="ar-SA" sz="2000" dirty="0">
                <a:solidFill>
                  <a:schemeClr val="bg1"/>
                </a:solidFill>
              </a:rPr>
              <a:t> </a:t>
            </a:r>
          </a:p>
        </p:txBody>
      </p:sp>
      <p:pic>
        <p:nvPicPr>
          <p:cNvPr id="4" name="صورة 3">
            <a:extLst>
              <a:ext uri="{FF2B5EF4-FFF2-40B4-BE49-F238E27FC236}">
                <a16:creationId xmlns:a16="http://schemas.microsoft.com/office/drawing/2014/main" id="{959380CF-795C-C5D2-1853-8DFF3408DE74}"/>
              </a:ext>
            </a:extLst>
          </p:cNvPr>
          <p:cNvPicPr>
            <a:picLocks noChangeAspect="1"/>
          </p:cNvPicPr>
          <p:nvPr/>
        </p:nvPicPr>
        <p:blipFill>
          <a:blip r:embed="rId2"/>
          <a:stretch>
            <a:fillRect/>
          </a:stretch>
        </p:blipFill>
        <p:spPr>
          <a:xfrm>
            <a:off x="1252025" y="2053882"/>
            <a:ext cx="10339753" cy="4286250"/>
          </a:xfrm>
          <a:prstGeom prst="rect">
            <a:avLst/>
          </a:prstGeom>
        </p:spPr>
      </p:pic>
      <p:sp>
        <p:nvSpPr>
          <p:cNvPr id="6" name="مربع نص 5">
            <a:extLst>
              <a:ext uri="{FF2B5EF4-FFF2-40B4-BE49-F238E27FC236}">
                <a16:creationId xmlns:a16="http://schemas.microsoft.com/office/drawing/2014/main" id="{EE8CA4E0-F5DC-4D7A-67E2-CB5AC64C7567}"/>
              </a:ext>
            </a:extLst>
          </p:cNvPr>
          <p:cNvSpPr txBox="1"/>
          <p:nvPr/>
        </p:nvSpPr>
        <p:spPr>
          <a:xfrm>
            <a:off x="182884" y="6256122"/>
            <a:ext cx="11953406" cy="369332"/>
          </a:xfrm>
          <a:prstGeom prst="rect">
            <a:avLst/>
          </a:prstGeom>
          <a:noFill/>
        </p:spPr>
        <p:txBody>
          <a:bodyPr wrap="square">
            <a:spAutoFit/>
          </a:bodyPr>
          <a:lstStyle/>
          <a:p>
            <a:pPr algn="ctr" rtl="1"/>
            <a:r>
              <a:rPr lang="ar-SA" sz="1800" dirty="0">
                <a:solidFill>
                  <a:schemeClr val="bg1"/>
                </a:solidFill>
              </a:rPr>
              <a:t> ويتم صياغة هذه البيانات في صورة معدلات لفترات زمنية طويلة نسبيا، ومن خلال ذلك  يتم التوصل إلى تشخيص حالة المناخ.</a:t>
            </a:r>
          </a:p>
        </p:txBody>
      </p:sp>
    </p:spTree>
    <p:extLst>
      <p:ext uri="{BB962C8B-B14F-4D97-AF65-F5344CB8AC3E}">
        <p14:creationId xmlns:p14="http://schemas.microsoft.com/office/powerpoint/2010/main" val="191264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E3F7EA2-EC6A-5B79-9A0D-BB2DA698A5BF}"/>
              </a:ext>
            </a:extLst>
          </p:cNvPr>
          <p:cNvSpPr>
            <a:spLocks noGrp="1"/>
          </p:cNvSpPr>
          <p:nvPr>
            <p:ph type="title"/>
          </p:nvPr>
        </p:nvSpPr>
        <p:spPr>
          <a:xfrm>
            <a:off x="5576341" y="475664"/>
            <a:ext cx="6377065" cy="449189"/>
          </a:xfrm>
          <a:solidFill>
            <a:srgbClr val="92D050"/>
          </a:solidFill>
        </p:spPr>
        <p:txBody>
          <a:bodyPr>
            <a:normAutofit fontScale="90000"/>
          </a:bodyPr>
          <a:lstStyle/>
          <a:p>
            <a:pPr algn="ctr"/>
            <a:r>
              <a:rPr lang="ar-SA" sz="3200" b="1" dirty="0">
                <a:solidFill>
                  <a:schemeClr val="bg1"/>
                </a:solidFill>
              </a:rPr>
              <a:t>مستويات المناخ من المنظور البيئي</a:t>
            </a:r>
            <a:endParaRPr lang="en-US" sz="3200" b="1" dirty="0">
              <a:solidFill>
                <a:schemeClr val="bg1"/>
              </a:solidFill>
            </a:endParaRPr>
          </a:p>
        </p:txBody>
      </p:sp>
      <p:sp>
        <p:nvSpPr>
          <p:cNvPr id="3" name="عنوان 1">
            <a:extLst>
              <a:ext uri="{FF2B5EF4-FFF2-40B4-BE49-F238E27FC236}">
                <a16:creationId xmlns:a16="http://schemas.microsoft.com/office/drawing/2014/main" id="{5DE1D1CA-D5DB-C9B0-9D0C-5915571E74AA}"/>
              </a:ext>
            </a:extLst>
          </p:cNvPr>
          <p:cNvSpPr txBox="1">
            <a:spLocks/>
          </p:cNvSpPr>
          <p:nvPr/>
        </p:nvSpPr>
        <p:spPr>
          <a:xfrm>
            <a:off x="1" y="989114"/>
            <a:ext cx="11953406" cy="56437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justLow" rtl="1"/>
            <a:r>
              <a:rPr lang="ar-SA" sz="2000" b="1" dirty="0">
                <a:solidFill>
                  <a:schemeClr val="bg1"/>
                </a:solidFill>
                <a:highlight>
                  <a:srgbClr val="C0C0C0"/>
                </a:highlight>
              </a:rPr>
              <a:t>- المناخ الداخلي</a:t>
            </a:r>
          </a:p>
          <a:p>
            <a:pPr algn="justLow" rtl="1"/>
            <a:r>
              <a:rPr lang="ar-SA" sz="1800" dirty="0">
                <a:solidFill>
                  <a:schemeClr val="bg1"/>
                </a:solidFill>
              </a:rPr>
              <a:t>يشمل الخصائص المناخية داخل الفراغ الداخلي للمباني، ويتأثر بالبيئة الخارجية وكذلك بخصائص ومواصفات الفراغ المعماري، ولكل موقع مناخ عام يشترك فيه مع الإقليم الذي يحيط به، وله أيضا مناخ محلي خاص به، يتشكل تبعا لمجموعة من العوامل المحلية، مثل: تضاريس الموقع، وارتفاعه عن سطح البحر، كما يتم التعبير عن المناخ بواسطة مجموعة من البنايات والمعلومات المناخية، تشمل: درجات الحرارة والإشعاع الشمسي والرطوبة النسبية والرياح والأمطار.</a:t>
            </a: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endParaRPr lang="ar-SA" sz="1800" dirty="0">
              <a:solidFill>
                <a:schemeClr val="bg1"/>
              </a:solidFill>
            </a:endParaRPr>
          </a:p>
          <a:p>
            <a:pPr algn="justLow" rtl="1"/>
            <a:r>
              <a:rPr lang="ar-SA" sz="2000" dirty="0">
                <a:solidFill>
                  <a:schemeClr val="bg1"/>
                </a:solidFill>
              </a:rPr>
              <a:t> </a:t>
            </a:r>
          </a:p>
        </p:txBody>
      </p:sp>
      <p:pic>
        <p:nvPicPr>
          <p:cNvPr id="4" name="صورة 3">
            <a:extLst>
              <a:ext uri="{FF2B5EF4-FFF2-40B4-BE49-F238E27FC236}">
                <a16:creationId xmlns:a16="http://schemas.microsoft.com/office/drawing/2014/main" id="{75EFDD21-599F-CB3A-00F8-B081B61CD496}"/>
              </a:ext>
            </a:extLst>
          </p:cNvPr>
          <p:cNvPicPr>
            <a:picLocks noChangeAspect="1"/>
          </p:cNvPicPr>
          <p:nvPr/>
        </p:nvPicPr>
        <p:blipFill>
          <a:blip r:embed="rId2"/>
          <a:stretch>
            <a:fillRect/>
          </a:stretch>
        </p:blipFill>
        <p:spPr>
          <a:xfrm>
            <a:off x="1139487" y="3066757"/>
            <a:ext cx="9949576" cy="3566155"/>
          </a:xfrm>
          <a:prstGeom prst="rect">
            <a:avLst/>
          </a:prstGeom>
        </p:spPr>
      </p:pic>
    </p:spTree>
    <p:extLst>
      <p:ext uri="{BB962C8B-B14F-4D97-AF65-F5344CB8AC3E}">
        <p14:creationId xmlns:p14="http://schemas.microsoft.com/office/powerpoint/2010/main" val="2266438339"/>
      </p:ext>
    </p:extLst>
  </p:cSld>
  <p:clrMapOvr>
    <a:masterClrMapping/>
  </p:clrMapOvr>
</p:sld>
</file>

<file path=ppt/theme/theme1.xml><?xml version="1.0" encoding="utf-8"?>
<a:theme xmlns:a="http://schemas.openxmlformats.org/drawingml/2006/main" name="عمق">
  <a:themeElements>
    <a:clrScheme name="عم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عم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عم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TM04033923[[fn=عمق]]</Template>
  <TotalTime>248</TotalTime>
  <Words>1394</Words>
  <Application>Microsoft Office PowerPoint</Application>
  <PresentationFormat>شاشة عريضة</PresentationFormat>
  <Paragraphs>113</Paragraphs>
  <Slides>22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22</vt:i4>
      </vt:variant>
    </vt:vector>
  </HeadingPairs>
  <TitlesOfParts>
    <vt:vector size="27" baseType="lpstr">
      <vt:lpstr>Arial</vt:lpstr>
      <vt:lpstr>Calibri</vt:lpstr>
      <vt:lpstr>Corbel</vt:lpstr>
      <vt:lpstr>DIN Next Regular</vt:lpstr>
      <vt:lpstr>عمق</vt:lpstr>
      <vt:lpstr>التحكــــــم البيئــــــــي</vt:lpstr>
      <vt:lpstr>المحاضرة الأولي</vt:lpstr>
      <vt:lpstr>العمارة والمناخ</vt:lpstr>
      <vt:lpstr>تعريفات هامة</vt:lpstr>
      <vt:lpstr>مستويات المناخ من المنظور البيئي</vt:lpstr>
      <vt:lpstr>مستويات المناخ من المنظور البيئي</vt:lpstr>
      <vt:lpstr>مستويات المناخ من المنظور البيئي</vt:lpstr>
      <vt:lpstr>مستويات المناخ من المنظور البيئي</vt:lpstr>
      <vt:lpstr>مستويات المناخ من المنظور البيئي</vt:lpstr>
      <vt:lpstr>الفرق بين المناخ والطقس</vt:lpstr>
      <vt:lpstr>العناصر المناخية:</vt:lpstr>
      <vt:lpstr>الحـــــــــرارة</vt:lpstr>
      <vt:lpstr>الحـــــــــرارة</vt:lpstr>
      <vt:lpstr>أشعة الشمس</vt:lpstr>
      <vt:lpstr>عرض تقديمي في PowerPoint</vt:lpstr>
      <vt:lpstr>عرض تقديمي في PowerPoint</vt:lpstr>
      <vt:lpstr> سرعة الرياح:</vt:lpstr>
      <vt:lpstr> سرعة الرياح:</vt:lpstr>
      <vt:lpstr> سرعة الرياح:</vt:lpstr>
      <vt:lpstr>الرطوبة النسبية</vt:lpstr>
      <vt:lpstr>الرطوبة النسبية</vt:lpstr>
      <vt:lpstr> الهطول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التحكــــــم البيئــــــــي</dc:title>
  <dc:creator>ahmedelsaadany@bhit.bu.edu.eg</dc:creator>
  <cp:lastModifiedBy>ahmedelsaadany@bhit.bu.edu.eg</cp:lastModifiedBy>
  <cp:revision>7</cp:revision>
  <dcterms:created xsi:type="dcterms:W3CDTF">2022-09-05T01:39:09Z</dcterms:created>
  <dcterms:modified xsi:type="dcterms:W3CDTF">2022-10-10T12:54:16Z</dcterms:modified>
</cp:coreProperties>
</file>